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55"/>
  </p:notesMasterIdLst>
  <p:handoutMasterIdLst>
    <p:handoutMasterId r:id="rId56"/>
  </p:handoutMasterIdLst>
  <p:sldIdLst>
    <p:sldId id="262" r:id="rId2"/>
    <p:sldId id="291" r:id="rId3"/>
    <p:sldId id="320" r:id="rId4"/>
    <p:sldId id="278" r:id="rId5"/>
    <p:sldId id="279" r:id="rId6"/>
    <p:sldId id="348" r:id="rId7"/>
    <p:sldId id="323" r:id="rId8"/>
    <p:sldId id="327" r:id="rId9"/>
    <p:sldId id="326" r:id="rId10"/>
    <p:sldId id="352" r:id="rId11"/>
    <p:sldId id="351" r:id="rId12"/>
    <p:sldId id="353" r:id="rId13"/>
    <p:sldId id="354" r:id="rId14"/>
    <p:sldId id="371" r:id="rId15"/>
    <p:sldId id="355" r:id="rId16"/>
    <p:sldId id="372" r:id="rId17"/>
    <p:sldId id="356" r:id="rId18"/>
    <p:sldId id="362" r:id="rId19"/>
    <p:sldId id="357" r:id="rId20"/>
    <p:sldId id="373" r:id="rId21"/>
    <p:sldId id="358" r:id="rId22"/>
    <p:sldId id="359" r:id="rId23"/>
    <p:sldId id="329" r:id="rId24"/>
    <p:sldId id="330" r:id="rId25"/>
    <p:sldId id="361" r:id="rId26"/>
    <p:sldId id="363" r:id="rId27"/>
    <p:sldId id="331" r:id="rId28"/>
    <p:sldId id="332" r:id="rId29"/>
    <p:sldId id="360" r:id="rId30"/>
    <p:sldId id="334" r:id="rId31"/>
    <p:sldId id="340" r:id="rId32"/>
    <p:sldId id="364" r:id="rId33"/>
    <p:sldId id="333" r:id="rId34"/>
    <p:sldId id="365" r:id="rId35"/>
    <p:sldId id="335" r:id="rId36"/>
    <p:sldId id="366" r:id="rId37"/>
    <p:sldId id="367" r:id="rId38"/>
    <p:sldId id="368" r:id="rId39"/>
    <p:sldId id="369" r:id="rId40"/>
    <p:sldId id="336" r:id="rId41"/>
    <p:sldId id="337" r:id="rId42"/>
    <p:sldId id="370" r:id="rId43"/>
    <p:sldId id="338" r:id="rId44"/>
    <p:sldId id="339" r:id="rId45"/>
    <p:sldId id="342" r:id="rId46"/>
    <p:sldId id="343" r:id="rId47"/>
    <p:sldId id="345" r:id="rId48"/>
    <p:sldId id="344" r:id="rId49"/>
    <p:sldId id="346" r:id="rId50"/>
    <p:sldId id="347" r:id="rId51"/>
    <p:sldId id="322" r:id="rId52"/>
    <p:sldId id="321" r:id="rId53"/>
    <p:sldId id="277" r:id="rId5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ng Thien Ly" initials="LTL" lastIdx="0" clrIdx="0">
    <p:extLst>
      <p:ext uri="{19B8F6BF-5375-455C-9EA6-DF929625EA0E}">
        <p15:presenceInfo xmlns:p15="http://schemas.microsoft.com/office/powerpoint/2012/main" userId="ddb1e154c1abee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6000"/>
    <a:srgbClr val="FFFFFF"/>
    <a:srgbClr val="F8B323"/>
    <a:srgbClr val="FFFAF3"/>
    <a:srgbClr val="7C7C7C"/>
    <a:srgbClr val="FFE600"/>
    <a:srgbClr val="F8B305"/>
    <a:srgbClr val="3C3C3C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>
      <p:cViewPr varScale="1">
        <p:scale>
          <a:sx n="109" d="100"/>
          <a:sy n="109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5E4892-E01D-4B61-AEA0-BAAAB06032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422F8-B1BC-404C-8A4E-41A2B8AE6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EA0B7-7CD6-473C-80FB-EDEAD994B396}" type="datetimeFigureOut">
              <a:rPr lang="en-AU" smtClean="0"/>
              <a:t>14/6/19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7E7A1-A13E-40E3-935A-D059EFF48F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E157B-CD5D-4532-AB0D-5B5A9B5B4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5C9F1-2D35-4B92-AF43-1CD222E357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98781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CE6CD-989F-4DBC-8B26-46C44B476715}" type="datetimeFigureOut">
              <a:rPr lang="en-AU" smtClean="0"/>
              <a:t>14/6/19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6663D-D824-4113-AFB8-065035A07D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5575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F6663D-D824-4113-AFB8-065035A07D13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21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F6663D-D824-4113-AFB8-065035A07D13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27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F6663D-D824-4113-AFB8-065035A07D13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5947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F6663D-D824-4113-AFB8-065035A07D13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19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6663D-D824-4113-AFB8-065035A07D13}" type="slidenum">
              <a:rPr lang="en-AU" smtClean="0"/>
              <a:t>53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4D9D4-27B3-4BB7-B3DC-71452D638E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918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scalloped circle">
            <a:extLst>
              <a:ext uri="{FF2B5EF4-FFF2-40B4-BE49-F238E27FC236}">
                <a16:creationId xmlns:a16="http://schemas.microsoft.com/office/drawing/2014/main" id="{91FE7654-4A44-42AC-9362-9F675BCDCAC3}"/>
              </a:ext>
            </a:extLst>
          </p:cNvPr>
          <p:cNvSpPr/>
          <p:nvPr userDrawn="1"/>
        </p:nvSpPr>
        <p:spPr bwMode="auto">
          <a:xfrm>
            <a:off x="2335213" y="814388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ibbon: Tilted Down 8">
            <a:extLst>
              <a:ext uri="{FF2B5EF4-FFF2-40B4-BE49-F238E27FC236}">
                <a16:creationId xmlns:a16="http://schemas.microsoft.com/office/drawing/2014/main" id="{6A98B1FC-FD18-4B91-AE55-B09CC4814FF7}"/>
              </a:ext>
            </a:extLst>
          </p:cNvPr>
          <p:cNvSpPr/>
          <p:nvPr userDrawn="1"/>
        </p:nvSpPr>
        <p:spPr>
          <a:xfrm>
            <a:off x="1370045" y="3884865"/>
            <a:ext cx="7165910" cy="1741629"/>
          </a:xfrm>
          <a:prstGeom prst="ribbo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76987F-DA20-4A5F-A9CF-D7DBA2FAE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843882"/>
            <a:ext cx="9906000" cy="219487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all" spc="600" baseline="0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938B1131-EAD1-4CD5-B765-5D2B8D6589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50386" y="4278079"/>
            <a:ext cx="3605228" cy="12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9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36E62B-5335-450A-8E0B-5BBA6CB78F8D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914400" cy="860425"/>
          </a:xfrm>
          <a:prstGeom prst="rect">
            <a:avLst/>
          </a:prstGeom>
          <a:solidFill>
            <a:srgbClr val="F8B323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latin typeface="EYInterstate" panose="0200050302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F05B2-8797-4FA5-9BBE-3F4638F00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"/>
            <a:ext cx="914400" cy="860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sz="4800" b="1" kern="1200" dirty="0">
                <a:solidFill>
                  <a:schemeClr val="bg1"/>
                </a:solidFill>
                <a:effectLst>
                  <a:outerShdw blurRad="59944" dist="200025" dir="15000000" sy="30000" kx="-1800000" algn="bl" rotWithShape="0">
                    <a:srgbClr val="000000">
                      <a:alpha val="32000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654D0-A0DE-4352-AA2B-D015D2F6969E}"/>
              </a:ext>
            </a:extLst>
          </p:cNvPr>
          <p:cNvCxnSpPr>
            <a:cxnSpLocks/>
          </p:cNvCxnSpPr>
          <p:nvPr userDrawn="1"/>
        </p:nvCxnSpPr>
        <p:spPr>
          <a:xfrm>
            <a:off x="0" y="860425"/>
            <a:ext cx="9906000" cy="0"/>
          </a:xfrm>
          <a:prstGeom prst="line">
            <a:avLst/>
          </a:prstGeom>
          <a:ln w="28575">
            <a:solidFill>
              <a:srgbClr val="F8B323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644F915-EAAF-4BAE-83E1-88CD971E9E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2BF8E-D33E-43F1-8FB7-59F670E8210E}"/>
              </a:ext>
            </a:extLst>
          </p:cNvPr>
          <p:cNvSpPr/>
          <p:nvPr userDrawn="1"/>
        </p:nvSpPr>
        <p:spPr>
          <a:xfrm>
            <a:off x="8875983" y="6378940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86CB4B4D-7CA3-9044-876B-883B54F8677D}" type="slidenum">
              <a:rPr lang="en-AU" sz="1200" b="1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2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58DE1-5D0E-4875-870C-9D53CA00A84C}"/>
              </a:ext>
            </a:extLst>
          </p:cNvPr>
          <p:cNvSpPr/>
          <p:nvPr userDrawn="1"/>
        </p:nvSpPr>
        <p:spPr>
          <a:xfrm>
            <a:off x="8875983" y="6378940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86CB4B4D-7CA3-9044-876B-883B54F8677D}" type="slidenum">
              <a:rPr lang="en-AU" sz="1200" b="1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3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5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AA9812-F3F4-43CB-8124-428160FE5F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4800" dirty="0"/>
              <a:t>COMP5703</a:t>
            </a:r>
          </a:p>
          <a:p>
            <a:endParaRPr lang="en-AU" sz="4800" dirty="0"/>
          </a:p>
          <a:p>
            <a:r>
              <a:rPr lang="en-AU" sz="4800" dirty="0"/>
              <a:t>KINDER FOOD FINDER SYSTEM</a:t>
            </a:r>
            <a:endParaRPr lang="en-AU" sz="3000" dirty="0"/>
          </a:p>
          <a:p>
            <a:endParaRPr lang="en-AU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5E35C-90A4-43AF-841E-0901F5FB21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Bef>
                <a:spcPts val="700"/>
              </a:spcBef>
              <a:buClr>
                <a:schemeClr val="tx2"/>
              </a:buClr>
            </a:pPr>
            <a:r>
              <a:rPr lang="en-AU" sz="2000" cap="all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Kinder Food Finder Group 2</a:t>
            </a:r>
          </a:p>
        </p:txBody>
      </p:sp>
    </p:spTree>
    <p:extLst>
      <p:ext uri="{BB962C8B-B14F-4D97-AF65-F5344CB8AC3E}">
        <p14:creationId xmlns:p14="http://schemas.microsoft.com/office/powerpoint/2010/main" val="3615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966685"/>
              </p:ext>
            </p:extLst>
          </p:nvPr>
        </p:nvGraphicFramePr>
        <p:xfrm>
          <a:off x="4734195" y="1528579"/>
          <a:ext cx="4082146" cy="3745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376776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LIMITATION &amp; DISCUSSION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6325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Appendix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808770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375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r>
              <a:rPr lang="en-AU" sz="2800" dirty="0"/>
              <a:t>Implementation</a:t>
            </a:r>
            <a:endParaRPr lang="en-AU" sz="2600" dirty="0"/>
          </a:p>
        </p:txBody>
      </p:sp>
      <p:grpSp>
        <p:nvGrpSpPr>
          <p:cNvPr id="7" name="Group 146"/>
          <p:cNvGrpSpPr/>
          <p:nvPr/>
        </p:nvGrpSpPr>
        <p:grpSpPr>
          <a:xfrm>
            <a:off x="1393615" y="1715588"/>
            <a:ext cx="7360609" cy="3864627"/>
            <a:chOff x="0" y="0"/>
            <a:chExt cx="7360609" cy="3864627"/>
          </a:xfrm>
        </p:grpSpPr>
        <p:sp>
          <p:nvSpPr>
            <p:cNvPr id="8" name="Shape 138"/>
            <p:cNvSpPr/>
            <p:nvPr/>
          </p:nvSpPr>
          <p:spPr>
            <a:xfrm>
              <a:off x="392172" y="0"/>
              <a:ext cx="266740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/>
                <a:t>Languages: JAVA</a:t>
              </a:r>
            </a:p>
          </p:txBody>
        </p:sp>
        <p:sp>
          <p:nvSpPr>
            <p:cNvPr id="11" name="Shape 139"/>
            <p:cNvSpPr/>
            <p:nvPr/>
          </p:nvSpPr>
          <p:spPr>
            <a:xfrm>
              <a:off x="366773" y="819440"/>
              <a:ext cx="4518297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/>
                <a:t>Software: Android Studio</a:t>
              </a:r>
            </a:p>
          </p:txBody>
        </p:sp>
        <p:grpSp>
          <p:nvGrpSpPr>
            <p:cNvPr id="13" name="Group 142"/>
            <p:cNvGrpSpPr/>
            <p:nvPr/>
          </p:nvGrpSpPr>
          <p:grpSpPr>
            <a:xfrm>
              <a:off x="366773" y="1697584"/>
              <a:ext cx="6993836" cy="2167043"/>
              <a:chOff x="0" y="0"/>
              <a:chExt cx="6993834" cy="2167040"/>
            </a:xfrm>
          </p:grpSpPr>
          <p:sp>
            <p:nvSpPr>
              <p:cNvPr id="17" name="Shape 140"/>
              <p:cNvSpPr/>
              <p:nvPr/>
            </p:nvSpPr>
            <p:spPr>
              <a:xfrm>
                <a:off x="0" y="535828"/>
                <a:ext cx="6993834" cy="16312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dirty="0"/>
                  <a:t>Facebook Login— User login;</a:t>
                </a:r>
              </a:p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dirty="0"/>
                  <a:t>Google play services: Maps—location implementation;</a:t>
                </a:r>
              </a:p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dirty="0"/>
                  <a:t>Volley— Internet implementation;</a:t>
                </a:r>
              </a:p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dirty="0"/>
                  <a:t>Picasso—</a:t>
                </a:r>
                <a:r>
                  <a:rPr lang="en-US" dirty="0"/>
                  <a:t>I</a:t>
                </a:r>
                <a:r>
                  <a:rPr dirty="0"/>
                  <a:t>mage load and cache;</a:t>
                </a:r>
              </a:p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dirty="0" err="1"/>
                  <a:t>Gson</a:t>
                </a:r>
                <a:r>
                  <a:rPr dirty="0"/>
                  <a:t>— JSON file parse;</a:t>
                </a:r>
              </a:p>
            </p:txBody>
          </p:sp>
          <p:sp>
            <p:nvSpPr>
              <p:cNvPr id="18" name="Shape 141"/>
              <p:cNvSpPr/>
              <p:nvPr/>
            </p:nvSpPr>
            <p:spPr>
              <a:xfrm>
                <a:off x="25399" y="0"/>
                <a:ext cx="4586844" cy="459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914400">
                  <a:defRPr sz="2400" b="1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rPr dirty="0"/>
                  <a:t>Third Party Libraries and Tools</a:t>
                </a:r>
              </a:p>
            </p:txBody>
          </p:sp>
        </p:grpSp>
        <p:sp>
          <p:nvSpPr>
            <p:cNvPr id="14" name="Shape 143"/>
            <p:cNvSpPr/>
            <p:nvPr/>
          </p:nvSpPr>
          <p:spPr>
            <a:xfrm>
              <a:off x="0" y="116531"/>
              <a:ext cx="228603" cy="228603"/>
            </a:xfrm>
            <a:prstGeom prst="ellipse">
              <a:avLst/>
            </a:prstGeom>
            <a:solidFill>
              <a:srgbClr val="A1BD7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144"/>
            <p:cNvSpPr/>
            <p:nvPr/>
          </p:nvSpPr>
          <p:spPr>
            <a:xfrm>
              <a:off x="0" y="965324"/>
              <a:ext cx="228603" cy="228604"/>
            </a:xfrm>
            <a:prstGeom prst="ellipse">
              <a:avLst/>
            </a:prstGeom>
            <a:solidFill>
              <a:srgbClr val="F58D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 145"/>
            <p:cNvSpPr/>
            <p:nvPr/>
          </p:nvSpPr>
          <p:spPr>
            <a:xfrm>
              <a:off x="0" y="1814116"/>
              <a:ext cx="228603" cy="228603"/>
            </a:xfrm>
            <a:prstGeom prst="ellipse">
              <a:avLst/>
            </a:prstGeom>
            <a:solidFill>
              <a:srgbClr val="FFE0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391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AU" sz="2800" dirty="0"/>
              <a:t>Main Features</a:t>
            </a:r>
          </a:p>
        </p:txBody>
      </p:sp>
      <p:grpSp>
        <p:nvGrpSpPr>
          <p:cNvPr id="5" name="Group 155"/>
          <p:cNvGrpSpPr/>
          <p:nvPr/>
        </p:nvGrpSpPr>
        <p:grpSpPr>
          <a:xfrm>
            <a:off x="767133" y="1633639"/>
            <a:ext cx="8771182" cy="4272569"/>
            <a:chOff x="0" y="0"/>
            <a:chExt cx="8771180" cy="4272568"/>
          </a:xfrm>
        </p:grpSpPr>
        <p:sp>
          <p:nvSpPr>
            <p:cNvPr id="6" name="Shape 150"/>
            <p:cNvSpPr/>
            <p:nvPr/>
          </p:nvSpPr>
          <p:spPr>
            <a:xfrm>
              <a:off x="0" y="0"/>
              <a:ext cx="706084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dirty="0"/>
                <a:t>Search for rating by brand or accreditation</a:t>
              </a:r>
            </a:p>
          </p:txBody>
        </p:sp>
        <p:sp>
          <p:nvSpPr>
            <p:cNvPr id="7" name="Shape 151"/>
            <p:cNvSpPr/>
            <p:nvPr/>
          </p:nvSpPr>
          <p:spPr>
            <a:xfrm>
              <a:off x="0" y="828277"/>
              <a:ext cx="877118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dirty="0"/>
                <a:t>Browse a rating by category, accreditation, and rating</a:t>
              </a:r>
            </a:p>
          </p:txBody>
        </p:sp>
        <p:sp>
          <p:nvSpPr>
            <p:cNvPr id="8" name="Shape 152"/>
            <p:cNvSpPr/>
            <p:nvPr/>
          </p:nvSpPr>
          <p:spPr>
            <a:xfrm>
              <a:off x="0" y="1697585"/>
              <a:ext cx="392934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t>Report a Store Feature</a:t>
              </a:r>
            </a:p>
          </p:txBody>
        </p:sp>
        <p:sp>
          <p:nvSpPr>
            <p:cNvPr id="9" name="Shape 153"/>
            <p:cNvSpPr/>
            <p:nvPr/>
          </p:nvSpPr>
          <p:spPr>
            <a:xfrm>
              <a:off x="0" y="2569579"/>
              <a:ext cx="302114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Location Feature</a:t>
              </a:r>
              <a:endParaRPr dirty="0"/>
            </a:p>
          </p:txBody>
        </p:sp>
        <p:sp>
          <p:nvSpPr>
            <p:cNvPr id="11" name="Shape 154"/>
            <p:cNvSpPr/>
            <p:nvPr/>
          </p:nvSpPr>
          <p:spPr>
            <a:xfrm>
              <a:off x="0" y="3441573"/>
              <a:ext cx="4298994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Data Interaction Feature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497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US" sz="2800" dirty="0"/>
              <a:t>Main Features — Search Feature by Brand Name</a:t>
            </a:r>
          </a:p>
        </p:txBody>
      </p:sp>
      <p:sp>
        <p:nvSpPr>
          <p:cNvPr id="20" name="Shape 159"/>
          <p:cNvSpPr/>
          <p:nvPr/>
        </p:nvSpPr>
        <p:spPr>
          <a:xfrm flipH="1">
            <a:off x="4027037" y="1809173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grpSp>
        <p:nvGrpSpPr>
          <p:cNvPr id="34" name="Group 33"/>
          <p:cNvGrpSpPr/>
          <p:nvPr/>
        </p:nvGrpSpPr>
        <p:grpSpPr>
          <a:xfrm>
            <a:off x="457200" y="1135645"/>
            <a:ext cx="3202270" cy="5073343"/>
            <a:chOff x="1106167" y="1285827"/>
            <a:chExt cx="3202270" cy="5073343"/>
          </a:xfrm>
        </p:grpSpPr>
        <p:grpSp>
          <p:nvGrpSpPr>
            <p:cNvPr id="5" name="Group 174"/>
            <p:cNvGrpSpPr/>
            <p:nvPr/>
          </p:nvGrpSpPr>
          <p:grpSpPr>
            <a:xfrm>
              <a:off x="1232167" y="1423616"/>
              <a:ext cx="3076270" cy="4935554"/>
              <a:chOff x="150998" y="386071"/>
              <a:chExt cx="3076269" cy="4994008"/>
            </a:xfrm>
          </p:grpSpPr>
          <p:sp>
            <p:nvSpPr>
              <p:cNvPr id="6" name="Shape 164"/>
              <p:cNvSpPr/>
              <p:nvPr/>
            </p:nvSpPr>
            <p:spPr>
              <a:xfrm flipH="1">
                <a:off x="1359483" y="747741"/>
                <a:ext cx="1" cy="3510001"/>
              </a:xfrm>
              <a:prstGeom prst="line">
                <a:avLst/>
              </a:prstGeom>
              <a:noFill/>
              <a:ln w="12700" cap="flat">
                <a:solidFill>
                  <a:srgbClr val="FFA000"/>
                </a:solidFill>
                <a:prstDash val="dash"/>
                <a:round/>
              </a:ln>
              <a:effectLst/>
            </p:spPr>
            <p:txBody>
              <a:bodyPr wrap="square" lIns="37147" tIns="37147" rIns="37147" bIns="37147" numCol="1" anchor="t">
                <a:noAutofit/>
              </a:bodyPr>
              <a:lstStyle/>
              <a:p>
                <a:pPr>
                  <a:defRPr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  <a:endParaRPr/>
              </a:p>
            </p:txBody>
          </p:sp>
          <p:pic>
            <p:nvPicPr>
              <p:cNvPr id="7" name="屏幕快照 2019-05-28 下午6.27.5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998" y="386071"/>
                <a:ext cx="3076269" cy="49940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5" name="Shape 187"/>
            <p:cNvSpPr/>
            <p:nvPr/>
          </p:nvSpPr>
          <p:spPr>
            <a:xfrm>
              <a:off x="1301262" y="1764086"/>
              <a:ext cx="2826474" cy="423569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6" name="Shape 187"/>
            <p:cNvSpPr/>
            <p:nvPr/>
          </p:nvSpPr>
          <p:spPr>
            <a:xfrm>
              <a:off x="1301262" y="2268415"/>
              <a:ext cx="2826474" cy="284916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7" name="Shape 187"/>
            <p:cNvSpPr/>
            <p:nvPr/>
          </p:nvSpPr>
          <p:spPr>
            <a:xfrm>
              <a:off x="1301262" y="1465179"/>
              <a:ext cx="1318846" cy="271169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8" name="Shape 187"/>
            <p:cNvSpPr/>
            <p:nvPr/>
          </p:nvSpPr>
          <p:spPr>
            <a:xfrm>
              <a:off x="1357065" y="2692956"/>
              <a:ext cx="2770671" cy="780006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1555707" y="1285827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1140715" y="1837806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1106167" y="2294733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1185339" y="3165039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429F5D9-EBF5-4787-9D1E-8F24DD63986F}"/>
              </a:ext>
            </a:extLst>
          </p:cNvPr>
          <p:cNvSpPr/>
          <p:nvPr/>
        </p:nvSpPr>
        <p:spPr>
          <a:xfrm>
            <a:off x="4394605" y="1450581"/>
            <a:ext cx="5222137" cy="4935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click on a radio button to select one of the searching filters like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 NAME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choose a product category from the drop-down list (such as, eggs, chicken or pork).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text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the search box to conduct searching by brand name. For instance, users input “</a:t>
            </a:r>
            <a:r>
              <a:rPr lang="en-US" b="1" i="1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nic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text in the search view.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will be displayed in the recycler view.</a:t>
            </a:r>
            <a:r>
              <a:rPr lang="en-US" altLang="zh-CN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users click on one item of the result, the application will direct user to the </a:t>
            </a:r>
            <a:r>
              <a:rPr lang="en-US" altLang="zh-CN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Detail page</a:t>
            </a:r>
            <a:r>
              <a:rPr lang="en-US" altLang="zh-CN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altLang="zh-CN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489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US" sz="2800" dirty="0"/>
              <a:t>Main Features — Search Feature by Brand Name</a:t>
            </a:r>
          </a:p>
        </p:txBody>
      </p:sp>
      <p:sp>
        <p:nvSpPr>
          <p:cNvPr id="20" name="Shape 159"/>
          <p:cNvSpPr/>
          <p:nvPr/>
        </p:nvSpPr>
        <p:spPr>
          <a:xfrm flipH="1">
            <a:off x="4027037" y="1809173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597609" y="1240916"/>
            <a:ext cx="3047848" cy="4874468"/>
            <a:chOff x="5776918" y="1298421"/>
            <a:chExt cx="3047848" cy="4932199"/>
          </a:xfrm>
        </p:grpSpPr>
        <p:pic>
          <p:nvPicPr>
            <p:cNvPr id="17" name="屏幕快照 2019-05-28 下午6.28.1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918" y="1298421"/>
              <a:ext cx="3047848" cy="4932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" name="Shape 187"/>
            <p:cNvSpPr/>
            <p:nvPr/>
          </p:nvSpPr>
          <p:spPr>
            <a:xfrm>
              <a:off x="5978769" y="3974203"/>
              <a:ext cx="2602524" cy="1160505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5871871" y="4428455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429F5D9-EBF5-4787-9D1E-8F24DD63986F}"/>
              </a:ext>
            </a:extLst>
          </p:cNvPr>
          <p:cNvSpPr/>
          <p:nvPr/>
        </p:nvSpPr>
        <p:spPr>
          <a:xfrm>
            <a:off x="4408618" y="1011213"/>
            <a:ext cx="5222137" cy="5333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Detail page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it will show the information about the brand, including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 name, accreditation, rating, location and brand image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brand may have </a:t>
            </a:r>
            <a:r>
              <a:rPr lang="en-AU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ratings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different accreditations.</a:t>
            </a:r>
          </a:p>
        </p:txBody>
      </p:sp>
    </p:spTree>
    <p:extLst>
      <p:ext uri="{BB962C8B-B14F-4D97-AF65-F5344CB8AC3E}">
        <p14:creationId xmlns:p14="http://schemas.microsoft.com/office/powerpoint/2010/main" val="2869847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94310" y="1338929"/>
            <a:ext cx="2925803" cy="4666776"/>
            <a:chOff x="5640926" y="1453978"/>
            <a:chExt cx="2925803" cy="4666776"/>
          </a:xfrm>
        </p:grpSpPr>
        <p:pic>
          <p:nvPicPr>
            <p:cNvPr id="8" name="屏幕快照 2019-05-28 下午6.39.57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0926" y="1453978"/>
              <a:ext cx="2925803" cy="46667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" name="Shape 189"/>
            <p:cNvSpPr/>
            <p:nvPr/>
          </p:nvSpPr>
          <p:spPr>
            <a:xfrm>
              <a:off x="5968392" y="4091501"/>
              <a:ext cx="2270871" cy="853278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5842392" y="4179380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US" sz="2800" dirty="0"/>
              <a:t>Main Features — Search Feature by Accreditation</a:t>
            </a:r>
          </a:p>
        </p:txBody>
      </p:sp>
      <p:sp>
        <p:nvSpPr>
          <p:cNvPr id="7" name="Shape 178"/>
          <p:cNvSpPr/>
          <p:nvPr/>
        </p:nvSpPr>
        <p:spPr>
          <a:xfrm flipH="1">
            <a:off x="3807671" y="1924732"/>
            <a:ext cx="1" cy="3510000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411625" y="1213693"/>
            <a:ext cx="3008488" cy="4792012"/>
            <a:chOff x="1256586" y="1371031"/>
            <a:chExt cx="3008488" cy="4792012"/>
          </a:xfrm>
        </p:grpSpPr>
        <p:sp>
          <p:nvSpPr>
            <p:cNvPr id="6" name="Shape 176"/>
            <p:cNvSpPr txBox="1">
              <a:spLocks/>
            </p:cNvSpPr>
            <p:nvPr/>
          </p:nvSpPr>
          <p:spPr>
            <a:xfrm>
              <a:off x="2004201" y="2813990"/>
              <a:ext cx="914400" cy="8604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70000"/>
                <a:buFont typeface="Arial" pitchFamily="34" charset="0"/>
                <a:buNone/>
                <a:defRPr lang="en-US" sz="4800" b="1" kern="1200" dirty="0">
                  <a:solidFill>
                    <a:schemeClr val="bg1"/>
                  </a:solidFill>
                  <a:effectLst>
                    <a:outerShdw blurRad="59944" dist="200025" dir="15000000" sy="30000" kx="-1800000" algn="bl" rotWithShape="0">
                      <a:srgbClr val="000000">
                        <a:alpha val="32000"/>
                      </a:srgb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</a:lstStyle>
            <a:p>
              <a:r>
                <a:rPr lang="en-AU"/>
                <a:t>3</a:t>
              </a:r>
            </a:p>
          </p:txBody>
        </p:sp>
        <p:pic>
          <p:nvPicPr>
            <p:cNvPr id="9" name="屏幕快照 2019-05-28 下午6.39.0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9271" y="1459996"/>
              <a:ext cx="2925803" cy="47030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Shape 181"/>
            <p:cNvSpPr/>
            <p:nvPr/>
          </p:nvSpPr>
          <p:spPr>
            <a:xfrm>
              <a:off x="1852971" y="2822932"/>
              <a:ext cx="889001" cy="173415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2" name="Shape 183"/>
            <p:cNvSpPr/>
            <p:nvPr/>
          </p:nvSpPr>
          <p:spPr>
            <a:xfrm>
              <a:off x="1448363" y="2257757"/>
              <a:ext cx="1293609" cy="263488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4" name="Shape 185"/>
            <p:cNvSpPr/>
            <p:nvPr/>
          </p:nvSpPr>
          <p:spPr>
            <a:xfrm>
              <a:off x="2797435" y="1534066"/>
              <a:ext cx="1293609" cy="263488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6" name="Shape 187"/>
            <p:cNvSpPr/>
            <p:nvPr/>
          </p:nvSpPr>
          <p:spPr>
            <a:xfrm>
              <a:off x="1425900" y="1798325"/>
              <a:ext cx="2826474" cy="423569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2994973" y="1371031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1256586" y="1830070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1256586" y="2289617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2633710" y="2804102"/>
              <a:ext cx="205427" cy="21107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429F5D9-EBF5-4787-9D1E-8F24DD63986F}"/>
              </a:ext>
            </a:extLst>
          </p:cNvPr>
          <p:cNvSpPr/>
          <p:nvPr/>
        </p:nvSpPr>
        <p:spPr>
          <a:xfrm>
            <a:off x="4255971" y="1093304"/>
            <a:ext cx="5222137" cy="5333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click on a radio button to select one of the searching filters like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ACCREDITATION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choose a product category from the drop-down list like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CHICKEN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text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the search box to conduct searching by brand name. For instance, when users input “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text in the search view.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will be displayed in the recycler view. When users can click on one item of the result, the application will direct user to 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Detail page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378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94310" y="1338929"/>
            <a:ext cx="2925803" cy="4666776"/>
            <a:chOff x="5640926" y="1453978"/>
            <a:chExt cx="2925803" cy="4666776"/>
          </a:xfrm>
        </p:grpSpPr>
        <p:pic>
          <p:nvPicPr>
            <p:cNvPr id="8" name="屏幕快照 2019-05-28 下午6.39.57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0926" y="1453978"/>
              <a:ext cx="2925803" cy="46667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" name="Shape 189"/>
            <p:cNvSpPr/>
            <p:nvPr/>
          </p:nvSpPr>
          <p:spPr>
            <a:xfrm>
              <a:off x="5968392" y="4091501"/>
              <a:ext cx="2270871" cy="853278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5842392" y="4179380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US" sz="2800" dirty="0"/>
              <a:t>Main Features — Search Feature by Accreditation</a:t>
            </a:r>
          </a:p>
        </p:txBody>
      </p:sp>
      <p:sp>
        <p:nvSpPr>
          <p:cNvPr id="7" name="Shape 178"/>
          <p:cNvSpPr/>
          <p:nvPr/>
        </p:nvSpPr>
        <p:spPr>
          <a:xfrm flipH="1">
            <a:off x="3807671" y="1924732"/>
            <a:ext cx="1" cy="3510000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26" name="Rectangle 34">
            <a:extLst>
              <a:ext uri="{FF2B5EF4-FFF2-40B4-BE49-F238E27FC236}">
                <a16:creationId xmlns:a16="http://schemas.microsoft.com/office/drawing/2014/main" id="{056CAD34-8EB6-844A-9C31-C013A7E34FE4}"/>
              </a:ext>
            </a:extLst>
          </p:cNvPr>
          <p:cNvSpPr/>
          <p:nvPr/>
        </p:nvSpPr>
        <p:spPr>
          <a:xfrm>
            <a:off x="4195230" y="1309515"/>
            <a:ext cx="5222137" cy="5333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Detail page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it will show the information about the brand, including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 name, accreditation, rating, location and brand image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display </a:t>
            </a:r>
            <a:r>
              <a:rPr lang="en-AU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A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 </a:t>
            </a:r>
            <a:r>
              <a:rPr lang="en-A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searching accreditation.</a:t>
            </a:r>
          </a:p>
        </p:txBody>
      </p:sp>
    </p:spTree>
    <p:extLst>
      <p:ext uri="{BB962C8B-B14F-4D97-AF65-F5344CB8AC3E}">
        <p14:creationId xmlns:p14="http://schemas.microsoft.com/office/powerpoint/2010/main" val="428896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AU" sz="2800" dirty="0"/>
              <a:t>Main Feature — Browse Feature</a:t>
            </a:r>
          </a:p>
        </p:txBody>
      </p:sp>
      <p:sp>
        <p:nvSpPr>
          <p:cNvPr id="7" name="Shape 196"/>
          <p:cNvSpPr/>
          <p:nvPr/>
        </p:nvSpPr>
        <p:spPr>
          <a:xfrm flipH="1">
            <a:off x="3739661" y="1843416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9F5D9-EBF5-4787-9D1E-8F24DD63986F}"/>
              </a:ext>
            </a:extLst>
          </p:cNvPr>
          <p:cNvSpPr/>
          <p:nvPr/>
        </p:nvSpPr>
        <p:spPr>
          <a:xfrm>
            <a:off x="4111472" y="1010610"/>
            <a:ext cx="5222137" cy="5333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click on a radio button to select one of the browse filters, for instance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Rating, Accreditation or Category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will display in the list view based on the browse filters. Users can choose a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like “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EGG.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39228" y="1256398"/>
            <a:ext cx="3028623" cy="4842295"/>
            <a:chOff x="4259060" y="1843416"/>
            <a:chExt cx="3028623" cy="4842295"/>
          </a:xfrm>
        </p:grpSpPr>
        <p:pic>
          <p:nvPicPr>
            <p:cNvPr id="9" name="屏幕快照 2019-05-29 上午12.56.4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5252" y="1843416"/>
              <a:ext cx="3012431" cy="484229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Shape 183"/>
            <p:cNvSpPr/>
            <p:nvPr/>
          </p:nvSpPr>
          <p:spPr>
            <a:xfrm>
              <a:off x="4259060" y="1974227"/>
              <a:ext cx="2915463" cy="263488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4" name="Shape 183"/>
            <p:cNvSpPr/>
            <p:nvPr/>
          </p:nvSpPr>
          <p:spPr>
            <a:xfrm>
              <a:off x="4260852" y="2742496"/>
              <a:ext cx="2386134" cy="263488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4967804" y="2124999"/>
              <a:ext cx="237242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5375657" y="2874240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50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27762" y="1379702"/>
            <a:ext cx="3140089" cy="4817398"/>
            <a:chOff x="227762" y="1379702"/>
            <a:chExt cx="3140089" cy="4817398"/>
          </a:xfrm>
        </p:grpSpPr>
        <p:grpSp>
          <p:nvGrpSpPr>
            <p:cNvPr id="2" name="Group 1"/>
            <p:cNvGrpSpPr/>
            <p:nvPr/>
          </p:nvGrpSpPr>
          <p:grpSpPr>
            <a:xfrm>
              <a:off x="383293" y="1379702"/>
              <a:ext cx="2984558" cy="4817398"/>
              <a:chOff x="5716438" y="1367254"/>
              <a:chExt cx="2984558" cy="4817398"/>
            </a:xfrm>
          </p:grpSpPr>
          <p:pic>
            <p:nvPicPr>
              <p:cNvPr id="8" name="屏幕快照 2019-05-29 上午12.54.43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16438" y="1367254"/>
                <a:ext cx="2984558" cy="4817398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0" name="Shape 199"/>
              <p:cNvSpPr/>
              <p:nvPr/>
            </p:nvSpPr>
            <p:spPr>
              <a:xfrm>
                <a:off x="5741838" y="1830968"/>
                <a:ext cx="2959158" cy="321136"/>
              </a:xfrm>
              <a:prstGeom prst="rect">
                <a:avLst/>
              </a:prstGeom>
              <a:ln w="25400">
                <a:solidFill>
                  <a:srgbClr val="FF2600"/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227762" y="1870197"/>
              <a:ext cx="237242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Shape 183"/>
            <p:cNvSpPr/>
            <p:nvPr/>
          </p:nvSpPr>
          <p:spPr>
            <a:xfrm>
              <a:off x="408693" y="2261030"/>
              <a:ext cx="2809778" cy="3234162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283450" y="2673228"/>
              <a:ext cx="237242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AU" sz="2800" dirty="0"/>
              <a:t>Main Feature — Browse Feature</a:t>
            </a:r>
          </a:p>
        </p:txBody>
      </p:sp>
      <p:sp>
        <p:nvSpPr>
          <p:cNvPr id="7" name="Shape 196"/>
          <p:cNvSpPr/>
          <p:nvPr/>
        </p:nvSpPr>
        <p:spPr>
          <a:xfrm flipH="1">
            <a:off x="3739661" y="1843416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9F5D9-EBF5-4787-9D1E-8F24DD63986F}"/>
              </a:ext>
            </a:extLst>
          </p:cNvPr>
          <p:cNvSpPr/>
          <p:nvPr/>
        </p:nvSpPr>
        <p:spPr>
          <a:xfrm>
            <a:off x="4111472" y="1010610"/>
            <a:ext cx="5222137" cy="5333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input text on the search box to conduct searching by brand name. For instance, users input “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text in the search view.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will be displayed in the recycler view.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click on one item of the result to view the detail information, the application will direct user to 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Detail page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135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AU" sz="2800" dirty="0"/>
              <a:t>Main Feature — Report Feature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29F5D9-EBF5-4787-9D1E-8F24DD63986F}"/>
              </a:ext>
            </a:extLst>
          </p:cNvPr>
          <p:cNvSpPr/>
          <p:nvPr/>
        </p:nvSpPr>
        <p:spPr>
          <a:xfrm>
            <a:off x="4039435" y="1204038"/>
            <a:ext cx="5222137" cy="5333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should choose a product category from the drop-down</a:t>
            </a:r>
            <a:r>
              <a:rPr lang="zh-CN" alt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like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EGG, CHIKCKEN or PORK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click on one brand name in the list view. For example, users click on “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Country Farmhouse Cage Eggs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the application will direct users to 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 Page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12731" y="1243932"/>
            <a:ext cx="3027157" cy="4752943"/>
            <a:chOff x="3198840" y="1698689"/>
            <a:chExt cx="3027157" cy="4752943"/>
          </a:xfrm>
        </p:grpSpPr>
        <p:sp>
          <p:nvSpPr>
            <p:cNvPr id="14" name="Shape 206"/>
            <p:cNvSpPr/>
            <p:nvPr/>
          </p:nvSpPr>
          <p:spPr>
            <a:xfrm flipH="1">
              <a:off x="3739661" y="1971366"/>
              <a:ext cx="1" cy="3510001"/>
            </a:xfrm>
            <a:prstGeom prst="line">
              <a:avLst/>
            </a:prstGeom>
            <a:ln w="12700">
              <a:solidFill>
                <a:srgbClr val="FFA000"/>
              </a:solidFill>
              <a:prstDash val="dash"/>
            </a:ln>
          </p:spPr>
          <p:txBody>
            <a:bodyPr lIns="37147" tIns="37147" rIns="37147" bIns="37147"/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198840" y="1698689"/>
              <a:ext cx="3027157" cy="4752943"/>
              <a:chOff x="1309870" y="1279557"/>
              <a:chExt cx="3027157" cy="4752943"/>
            </a:xfrm>
          </p:grpSpPr>
          <p:pic>
            <p:nvPicPr>
              <p:cNvPr id="13" name="屏幕快照 2019-05-28 下午8.09.34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7341" y="1279557"/>
                <a:ext cx="2952215" cy="4752943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5" name="Shape 207"/>
              <p:cNvSpPr/>
              <p:nvPr/>
            </p:nvSpPr>
            <p:spPr>
              <a:xfrm>
                <a:off x="1309870" y="2281271"/>
                <a:ext cx="3027157" cy="423569"/>
              </a:xfrm>
              <a:prstGeom prst="rect">
                <a:avLst/>
              </a:prstGeom>
              <a:ln w="25400">
                <a:solidFill>
                  <a:srgbClr val="FF2600"/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3725971" y="2496015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Shape 207"/>
            <p:cNvSpPr/>
            <p:nvPr/>
          </p:nvSpPr>
          <p:spPr>
            <a:xfrm>
              <a:off x="3198840" y="4923079"/>
              <a:ext cx="2366691" cy="375957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3851971" y="4797079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hape 196"/>
          <p:cNvSpPr/>
          <p:nvPr/>
        </p:nvSpPr>
        <p:spPr>
          <a:xfrm flipH="1">
            <a:off x="3739661" y="1843416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19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14822"/>
              </p:ext>
            </p:extLst>
          </p:nvPr>
        </p:nvGraphicFramePr>
        <p:xfrm>
          <a:off x="4734195" y="1528579"/>
          <a:ext cx="4082146" cy="3745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376776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6325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LIMITATION &amp; DISCUSSION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5331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Appendix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345836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90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AU" sz="2800" dirty="0"/>
              <a:t>Main Feature — Report Feature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29F5D9-EBF5-4787-9D1E-8F24DD63986F}"/>
              </a:ext>
            </a:extLst>
          </p:cNvPr>
          <p:cNvSpPr/>
          <p:nvPr/>
        </p:nvSpPr>
        <p:spPr>
          <a:xfrm>
            <a:off x="4039435" y="1204038"/>
            <a:ext cx="5222137" cy="5333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 Page,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 category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 name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have already completed by users selection. Users need to fill up the store information, including </a:t>
            </a:r>
            <a:r>
              <a:rPr lang="en-US" b="1" i="1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 Name, Address, State, and Postcode</a:t>
            </a:r>
            <a:r>
              <a:rPr lang="en-US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can click on the “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button to ensure the application has the newest data.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click on the “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button when they finish to fill up all data, then the application will send the stored data to the server.</a:t>
            </a:r>
            <a:endParaRPr lang="en-AU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57200" y="1204041"/>
            <a:ext cx="2959844" cy="4752943"/>
            <a:chOff x="944562" y="1335925"/>
            <a:chExt cx="2959844" cy="4752943"/>
          </a:xfrm>
        </p:grpSpPr>
        <p:grpSp>
          <p:nvGrpSpPr>
            <p:cNvPr id="2" name="Group 1"/>
            <p:cNvGrpSpPr/>
            <p:nvPr/>
          </p:nvGrpSpPr>
          <p:grpSpPr>
            <a:xfrm>
              <a:off x="944562" y="1335925"/>
              <a:ext cx="2959844" cy="4752943"/>
              <a:chOff x="5606444" y="1279557"/>
              <a:chExt cx="2959844" cy="4752943"/>
            </a:xfrm>
          </p:grpSpPr>
          <p:pic>
            <p:nvPicPr>
              <p:cNvPr id="12" name="屏幕快照 2019-05-28 下午8.09.57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06444" y="1279557"/>
                <a:ext cx="2959844" cy="4752943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7" name="Shape 209"/>
              <p:cNvSpPr/>
              <p:nvPr/>
            </p:nvSpPr>
            <p:spPr>
              <a:xfrm>
                <a:off x="5733675" y="3454621"/>
                <a:ext cx="2705381" cy="1544070"/>
              </a:xfrm>
              <a:prstGeom prst="rect">
                <a:avLst/>
              </a:prstGeom>
              <a:ln w="25400">
                <a:solidFill>
                  <a:srgbClr val="FF2600"/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</p:grpSp>
        <p:sp>
          <p:nvSpPr>
            <p:cNvPr id="25" name="Shape 209"/>
            <p:cNvSpPr/>
            <p:nvPr/>
          </p:nvSpPr>
          <p:spPr>
            <a:xfrm>
              <a:off x="1537111" y="5203447"/>
              <a:ext cx="1672081" cy="414838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3083192" y="3362601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Shape 209"/>
            <p:cNvSpPr/>
            <p:nvPr/>
          </p:nvSpPr>
          <p:spPr>
            <a:xfrm>
              <a:off x="2549769" y="2269761"/>
              <a:ext cx="1137603" cy="414838"/>
            </a:xfrm>
            <a:prstGeom prst="rect">
              <a:avLst/>
            </a:prstGeom>
            <a:ln w="25400">
              <a:solidFill>
                <a:srgbClr val="FF26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3491527" y="2125734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890C572-C7B1-4486-A050-59FC92A942DD}"/>
                </a:ext>
              </a:extLst>
            </p:cNvPr>
            <p:cNvSpPr/>
            <p:nvPr/>
          </p:nvSpPr>
          <p:spPr>
            <a:xfrm>
              <a:off x="3118570" y="5265425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AU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hape 196"/>
          <p:cNvSpPr/>
          <p:nvPr/>
        </p:nvSpPr>
        <p:spPr>
          <a:xfrm flipH="1">
            <a:off x="3739661" y="1843416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2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AU" sz="2800" dirty="0"/>
              <a:t>Main Feature — Locate Feature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95654" y="1117226"/>
            <a:ext cx="3390046" cy="4826374"/>
            <a:chOff x="944562" y="1126018"/>
            <a:chExt cx="4008439" cy="5322651"/>
          </a:xfrm>
        </p:grpSpPr>
        <p:pic>
          <p:nvPicPr>
            <p:cNvPr id="6" name="图片 2" descr="图片包含 屏幕截图&#10;&#10;描述已自动生成">
              <a:extLst>
                <a:ext uri="{FF2B5EF4-FFF2-40B4-BE49-F238E27FC236}">
                  <a16:creationId xmlns:a16="http://schemas.microsoft.com/office/drawing/2014/main" id="{D1292006-7220-44BC-8228-C7FD37B56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" t="9596" r="3416" b="21099"/>
            <a:stretch/>
          </p:blipFill>
          <p:spPr>
            <a:xfrm>
              <a:off x="1091389" y="1126018"/>
              <a:ext cx="3598485" cy="5322651"/>
            </a:xfrm>
            <a:prstGeom prst="rect">
              <a:avLst/>
            </a:prstGeom>
          </p:spPr>
        </p:pic>
        <p:sp>
          <p:nvSpPr>
            <p:cNvPr id="7" name="Shape 206"/>
            <p:cNvSpPr/>
            <p:nvPr/>
          </p:nvSpPr>
          <p:spPr>
            <a:xfrm flipH="1">
              <a:off x="4953000" y="1901028"/>
              <a:ext cx="1" cy="3510001"/>
            </a:xfrm>
            <a:prstGeom prst="line">
              <a:avLst/>
            </a:prstGeom>
            <a:ln w="12700">
              <a:solidFill>
                <a:srgbClr val="FFA000"/>
              </a:solidFill>
              <a:prstDash val="dash"/>
            </a:ln>
          </p:spPr>
          <p:txBody>
            <a:bodyPr lIns="37147" tIns="37147" rIns="37147" bIns="37147"/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944562" y="1322773"/>
              <a:ext cx="3640138" cy="4781535"/>
              <a:chOff x="944562" y="1322773"/>
              <a:chExt cx="3640138" cy="4781535"/>
            </a:xfrm>
          </p:grpSpPr>
          <p:sp>
            <p:nvSpPr>
              <p:cNvPr id="8" name="Shape 207"/>
              <p:cNvSpPr/>
              <p:nvPr/>
            </p:nvSpPr>
            <p:spPr>
              <a:xfrm>
                <a:off x="1092358" y="1322773"/>
                <a:ext cx="3492342" cy="423569"/>
              </a:xfrm>
              <a:prstGeom prst="rect">
                <a:avLst/>
              </a:prstGeom>
              <a:ln w="25400">
                <a:solidFill>
                  <a:srgbClr val="FF2600"/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0" name="Shape 209"/>
              <p:cNvSpPr/>
              <p:nvPr/>
            </p:nvSpPr>
            <p:spPr>
              <a:xfrm>
                <a:off x="1092358" y="2511804"/>
                <a:ext cx="3446512" cy="568723"/>
              </a:xfrm>
              <a:prstGeom prst="rect">
                <a:avLst/>
              </a:prstGeom>
              <a:ln w="25400">
                <a:solidFill>
                  <a:srgbClr val="FF2600"/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2" name="Shape 207">
                <a:extLst>
                  <a:ext uri="{FF2B5EF4-FFF2-40B4-BE49-F238E27FC236}">
                    <a16:creationId xmlns:a16="http://schemas.microsoft.com/office/drawing/2014/main" id="{61899890-FB2D-44B0-855B-BD4CCEF36CA4}"/>
                  </a:ext>
                </a:extLst>
              </p:cNvPr>
              <p:cNvSpPr/>
              <p:nvPr/>
            </p:nvSpPr>
            <p:spPr>
              <a:xfrm>
                <a:off x="1992678" y="4786906"/>
                <a:ext cx="1423622" cy="423569"/>
              </a:xfrm>
              <a:prstGeom prst="rect">
                <a:avLst/>
              </a:prstGeom>
              <a:ln w="25400">
                <a:solidFill>
                  <a:srgbClr val="FF2600"/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4" name="Shape 207">
                <a:extLst>
                  <a:ext uri="{FF2B5EF4-FFF2-40B4-BE49-F238E27FC236}">
                    <a16:creationId xmlns:a16="http://schemas.microsoft.com/office/drawing/2014/main" id="{7BCA1E45-B86C-4BF5-A4D4-D930C080EFA7}"/>
                  </a:ext>
                </a:extLst>
              </p:cNvPr>
              <p:cNvSpPr/>
              <p:nvPr/>
            </p:nvSpPr>
            <p:spPr>
              <a:xfrm>
                <a:off x="4286031" y="4921250"/>
                <a:ext cx="285105" cy="315454"/>
              </a:xfrm>
              <a:prstGeom prst="rect">
                <a:avLst/>
              </a:prstGeom>
              <a:ln w="25400">
                <a:solidFill>
                  <a:srgbClr val="FF2600"/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16" name="Shape 207">
                <a:extLst>
                  <a:ext uri="{FF2B5EF4-FFF2-40B4-BE49-F238E27FC236}">
                    <a16:creationId xmlns:a16="http://schemas.microsoft.com/office/drawing/2014/main" id="{C079FB02-2AF6-4665-A517-73EDB80DE5E1}"/>
                  </a:ext>
                </a:extLst>
              </p:cNvPr>
              <p:cNvSpPr/>
              <p:nvPr/>
            </p:nvSpPr>
            <p:spPr>
              <a:xfrm>
                <a:off x="1992679" y="5835035"/>
                <a:ext cx="792002" cy="245171"/>
              </a:xfrm>
              <a:prstGeom prst="rect">
                <a:avLst/>
              </a:prstGeom>
              <a:ln w="25400">
                <a:solidFill>
                  <a:srgbClr val="FF2600"/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890C572-C7B1-4486-A050-59FC92A942DD}"/>
                  </a:ext>
                </a:extLst>
              </p:cNvPr>
              <p:cNvSpPr/>
              <p:nvPr/>
            </p:nvSpPr>
            <p:spPr>
              <a:xfrm>
                <a:off x="944562" y="1373884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90C572-C7B1-4486-A050-59FC92A942DD}"/>
                  </a:ext>
                </a:extLst>
              </p:cNvPr>
              <p:cNvSpPr/>
              <p:nvPr/>
            </p:nvSpPr>
            <p:spPr>
              <a:xfrm>
                <a:off x="3224154" y="4736252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890C572-C7B1-4486-A050-59FC92A942DD}"/>
                  </a:ext>
                </a:extLst>
              </p:cNvPr>
              <p:cNvSpPr/>
              <p:nvPr/>
            </p:nvSpPr>
            <p:spPr>
              <a:xfrm>
                <a:off x="4086133" y="4914810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890C572-C7B1-4486-A050-59FC92A942DD}"/>
                  </a:ext>
                </a:extLst>
              </p:cNvPr>
              <p:cNvSpPr/>
              <p:nvPr/>
            </p:nvSpPr>
            <p:spPr>
              <a:xfrm>
                <a:off x="2700582" y="5852308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890C572-C7B1-4486-A050-59FC92A942DD}"/>
                  </a:ext>
                </a:extLst>
              </p:cNvPr>
              <p:cNvSpPr/>
              <p:nvPr/>
            </p:nvSpPr>
            <p:spPr>
              <a:xfrm>
                <a:off x="1092358" y="2408127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AU" sz="14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9" name="Rectangle 27">
            <a:extLst>
              <a:ext uri="{FF2B5EF4-FFF2-40B4-BE49-F238E27FC236}">
                <a16:creationId xmlns:a16="http://schemas.microsoft.com/office/drawing/2014/main" id="{F3DD78B0-9087-6A41-94D9-5A96E35924EA}"/>
              </a:ext>
            </a:extLst>
          </p:cNvPr>
          <p:cNvSpPr/>
          <p:nvPr/>
        </p:nvSpPr>
        <p:spPr>
          <a:xfrm>
            <a:off x="4040714" y="1002926"/>
            <a:ext cx="5350750" cy="5333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search for a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 name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find a store location that has this brand. For example, users input “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Adelaide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on the search view.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also can select a searching area such as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1km, 5km, 10km or 20km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will be displayed on the map, users can click the “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 mark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to view the location.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between the store and the user’s current location will be shown in the list view.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click the </a:t>
            </a:r>
            <a:r>
              <a:rPr lang="en-US" b="1" i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“+”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to report a store where they found this brand. The application will direct users to the report page.</a:t>
            </a: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79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pPr defTabSz="795527">
              <a:spcBef>
                <a:spcPts val="800"/>
              </a:spcBef>
              <a:defRPr sz="2610"/>
            </a:pPr>
            <a:r>
              <a:rPr lang="en-AU" dirty="0"/>
              <a:t>MOBILE APPLICATION</a:t>
            </a:r>
          </a:p>
          <a:p>
            <a:pPr defTabSz="795527">
              <a:spcBef>
                <a:spcPts val="800"/>
              </a:spcBef>
              <a:defRPr sz="2262"/>
            </a:pPr>
            <a:r>
              <a:rPr lang="en-AU" sz="2800" dirty="0"/>
              <a:t>Main Feature — Data Interaction</a:t>
            </a:r>
          </a:p>
        </p:txBody>
      </p:sp>
      <p:sp>
        <p:nvSpPr>
          <p:cNvPr id="5" name="Shape 214"/>
          <p:cNvSpPr/>
          <p:nvPr/>
        </p:nvSpPr>
        <p:spPr>
          <a:xfrm>
            <a:off x="509353" y="1407706"/>
            <a:ext cx="2784457" cy="2784457"/>
          </a:xfrm>
          <a:prstGeom prst="ellipse">
            <a:avLst/>
          </a:prstGeom>
          <a:solidFill>
            <a:srgbClr val="A1BD7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" name="Group 217"/>
          <p:cNvGrpSpPr/>
          <p:nvPr/>
        </p:nvGrpSpPr>
        <p:grpSpPr>
          <a:xfrm>
            <a:off x="6681517" y="1442370"/>
            <a:ext cx="2715130" cy="2715129"/>
            <a:chOff x="-1" y="-1"/>
            <a:chExt cx="2715128" cy="2715128"/>
          </a:xfrm>
        </p:grpSpPr>
        <p:sp>
          <p:nvSpPr>
            <p:cNvPr id="7" name="Shape 215"/>
            <p:cNvSpPr/>
            <p:nvPr/>
          </p:nvSpPr>
          <p:spPr>
            <a:xfrm>
              <a:off x="-2" y="-2"/>
              <a:ext cx="2715129" cy="2715129"/>
            </a:xfrm>
            <a:prstGeom prst="ellipse">
              <a:avLst/>
            </a:prstGeom>
            <a:noFill/>
            <a:ln w="12700" cap="flat">
              <a:solidFill>
                <a:srgbClr val="F0644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 216"/>
            <p:cNvSpPr/>
            <p:nvPr/>
          </p:nvSpPr>
          <p:spPr>
            <a:xfrm>
              <a:off x="450445" y="728304"/>
              <a:ext cx="1781289" cy="1329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2" y="16117"/>
                  </a:moveTo>
                  <a:cubicBezTo>
                    <a:pt x="1738" y="16117"/>
                    <a:pt x="1738" y="16117"/>
                    <a:pt x="1738" y="16117"/>
                  </a:cubicBezTo>
                  <a:cubicBezTo>
                    <a:pt x="372" y="19606"/>
                    <a:pt x="372" y="19606"/>
                    <a:pt x="372" y="19606"/>
                  </a:cubicBezTo>
                  <a:cubicBezTo>
                    <a:pt x="21228" y="19606"/>
                    <a:pt x="21228" y="19606"/>
                    <a:pt x="21228" y="19606"/>
                  </a:cubicBezTo>
                  <a:lnTo>
                    <a:pt x="19862" y="16117"/>
                  </a:lnTo>
                  <a:close/>
                  <a:moveTo>
                    <a:pt x="8566" y="18775"/>
                  </a:moveTo>
                  <a:cubicBezTo>
                    <a:pt x="9062" y="17446"/>
                    <a:pt x="9062" y="17446"/>
                    <a:pt x="9062" y="17446"/>
                  </a:cubicBezTo>
                  <a:cubicBezTo>
                    <a:pt x="12538" y="17446"/>
                    <a:pt x="12538" y="17446"/>
                    <a:pt x="12538" y="17446"/>
                  </a:cubicBezTo>
                  <a:cubicBezTo>
                    <a:pt x="13034" y="18775"/>
                    <a:pt x="13034" y="18775"/>
                    <a:pt x="13034" y="18775"/>
                  </a:cubicBezTo>
                  <a:lnTo>
                    <a:pt x="8566" y="18775"/>
                  </a:lnTo>
                  <a:close/>
                  <a:moveTo>
                    <a:pt x="19490" y="15286"/>
                  </a:moveTo>
                  <a:cubicBezTo>
                    <a:pt x="19490" y="15286"/>
                    <a:pt x="19490" y="15286"/>
                    <a:pt x="19490" y="15286"/>
                  </a:cubicBezTo>
                  <a:cubicBezTo>
                    <a:pt x="19490" y="15286"/>
                    <a:pt x="19490" y="15286"/>
                    <a:pt x="19490" y="15120"/>
                  </a:cubicBezTo>
                  <a:cubicBezTo>
                    <a:pt x="19490" y="665"/>
                    <a:pt x="19490" y="665"/>
                    <a:pt x="19490" y="665"/>
                  </a:cubicBezTo>
                  <a:cubicBezTo>
                    <a:pt x="19490" y="332"/>
                    <a:pt x="19366" y="0"/>
                    <a:pt x="18993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234" y="0"/>
                    <a:pt x="2110" y="332"/>
                    <a:pt x="2110" y="665"/>
                  </a:cubicBezTo>
                  <a:cubicBezTo>
                    <a:pt x="2110" y="15120"/>
                    <a:pt x="2110" y="15120"/>
                    <a:pt x="2110" y="15120"/>
                  </a:cubicBezTo>
                  <a:cubicBezTo>
                    <a:pt x="2110" y="15286"/>
                    <a:pt x="2110" y="15286"/>
                    <a:pt x="2110" y="15286"/>
                  </a:cubicBezTo>
                  <a:cubicBezTo>
                    <a:pt x="2110" y="15286"/>
                    <a:pt x="2110" y="15286"/>
                    <a:pt x="2110" y="15286"/>
                  </a:cubicBezTo>
                  <a:cubicBezTo>
                    <a:pt x="1986" y="15286"/>
                    <a:pt x="1986" y="15286"/>
                    <a:pt x="1986" y="15286"/>
                  </a:cubicBezTo>
                  <a:cubicBezTo>
                    <a:pt x="19614" y="15286"/>
                    <a:pt x="19614" y="15286"/>
                    <a:pt x="19614" y="15286"/>
                  </a:cubicBezTo>
                  <a:lnTo>
                    <a:pt x="19490" y="15286"/>
                  </a:lnTo>
                  <a:close/>
                  <a:moveTo>
                    <a:pt x="18248" y="14123"/>
                  </a:moveTo>
                  <a:cubicBezTo>
                    <a:pt x="3352" y="14123"/>
                    <a:pt x="3352" y="14123"/>
                    <a:pt x="3352" y="14123"/>
                  </a:cubicBezTo>
                  <a:cubicBezTo>
                    <a:pt x="3352" y="1662"/>
                    <a:pt x="3352" y="1662"/>
                    <a:pt x="3352" y="1662"/>
                  </a:cubicBezTo>
                  <a:cubicBezTo>
                    <a:pt x="18248" y="1662"/>
                    <a:pt x="18248" y="1662"/>
                    <a:pt x="18248" y="1662"/>
                  </a:cubicBezTo>
                  <a:lnTo>
                    <a:pt x="18248" y="14123"/>
                  </a:lnTo>
                  <a:close/>
                  <a:moveTo>
                    <a:pt x="21476" y="20437"/>
                  </a:moveTo>
                  <a:cubicBezTo>
                    <a:pt x="124" y="20437"/>
                    <a:pt x="124" y="20437"/>
                    <a:pt x="124" y="20437"/>
                  </a:cubicBezTo>
                  <a:cubicBezTo>
                    <a:pt x="0" y="20603"/>
                    <a:pt x="0" y="20603"/>
                    <a:pt x="0" y="20603"/>
                  </a:cubicBezTo>
                  <a:cubicBezTo>
                    <a:pt x="0" y="20935"/>
                    <a:pt x="248" y="21600"/>
                    <a:pt x="497" y="21600"/>
                  </a:cubicBezTo>
                  <a:cubicBezTo>
                    <a:pt x="21103" y="21600"/>
                    <a:pt x="21103" y="21600"/>
                    <a:pt x="21103" y="21600"/>
                  </a:cubicBezTo>
                  <a:cubicBezTo>
                    <a:pt x="21352" y="21600"/>
                    <a:pt x="21600" y="20935"/>
                    <a:pt x="21600" y="20603"/>
                  </a:cubicBezTo>
                  <a:lnTo>
                    <a:pt x="21476" y="20437"/>
                  </a:lnTo>
                  <a:close/>
                </a:path>
              </a:pathLst>
            </a:custGeom>
            <a:solidFill>
              <a:srgbClr val="F064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/>
              <a:endParaRPr/>
            </a:p>
          </p:txBody>
        </p:sp>
      </p:grpSp>
      <p:sp>
        <p:nvSpPr>
          <p:cNvPr id="9" name="Shape 218"/>
          <p:cNvSpPr/>
          <p:nvPr/>
        </p:nvSpPr>
        <p:spPr>
          <a:xfrm>
            <a:off x="3293810" y="4485755"/>
            <a:ext cx="3604806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00526" indent="-200526" defTabSz="914400">
              <a:buSzPct val="100000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Login and register request;</a:t>
            </a:r>
          </a:p>
          <a:p>
            <a:pPr marL="200526" indent="-200526" defTabSz="914400">
              <a:buSzPct val="100000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Check database request;</a:t>
            </a:r>
          </a:p>
          <a:p>
            <a:pPr marL="200526" indent="-200526" defTabSz="914400">
              <a:buSzPct val="100000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Send statistics request;</a:t>
            </a:r>
          </a:p>
        </p:txBody>
      </p:sp>
      <p:sp>
        <p:nvSpPr>
          <p:cNvPr id="10" name="Shape 219"/>
          <p:cNvSpPr/>
          <p:nvPr/>
        </p:nvSpPr>
        <p:spPr>
          <a:xfrm>
            <a:off x="3701112" y="2910877"/>
            <a:ext cx="271513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914400">
              <a:defRPr sz="2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Data Connection</a:t>
            </a:r>
          </a:p>
        </p:txBody>
      </p:sp>
      <p:pic>
        <p:nvPicPr>
          <p:cNvPr id="11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00" y="1740612"/>
            <a:ext cx="1122793" cy="21880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21"/>
          <p:cNvSpPr/>
          <p:nvPr/>
        </p:nvSpPr>
        <p:spPr>
          <a:xfrm>
            <a:off x="3055226" y="2751625"/>
            <a:ext cx="3843390" cy="1"/>
          </a:xfrm>
          <a:prstGeom prst="line">
            <a:avLst/>
          </a:prstGeom>
          <a:ln w="50800">
            <a:solidFill>
              <a:srgbClr val="FF26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 defTabSz="914400"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" name="Shape 222"/>
          <p:cNvSpPr/>
          <p:nvPr/>
        </p:nvSpPr>
        <p:spPr>
          <a:xfrm>
            <a:off x="983470" y="4250857"/>
            <a:ext cx="207175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914400">
              <a:defRPr sz="2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Application</a:t>
            </a:r>
          </a:p>
        </p:txBody>
      </p:sp>
      <p:sp>
        <p:nvSpPr>
          <p:cNvPr id="14" name="Shape 223"/>
          <p:cNvSpPr/>
          <p:nvPr/>
        </p:nvSpPr>
        <p:spPr>
          <a:xfrm>
            <a:off x="7477685" y="4250857"/>
            <a:ext cx="112279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05180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24824"/>
              </p:ext>
            </p:extLst>
          </p:nvPr>
        </p:nvGraphicFramePr>
        <p:xfrm>
          <a:off x="4734195" y="1528579"/>
          <a:ext cx="4082146" cy="3745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76776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LIMITATION &amp; DISCUSSION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6325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Appendix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98434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7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Implementation</a:t>
            </a:r>
          </a:p>
        </p:txBody>
      </p:sp>
      <p:grpSp>
        <p:nvGrpSpPr>
          <p:cNvPr id="5" name="Group 146">
            <a:extLst>
              <a:ext uri="{FF2B5EF4-FFF2-40B4-BE49-F238E27FC236}">
                <a16:creationId xmlns:a16="http://schemas.microsoft.com/office/drawing/2014/main" id="{68B872B0-11A1-9A48-B430-2C4632AC2EE3}"/>
              </a:ext>
            </a:extLst>
          </p:cNvPr>
          <p:cNvGrpSpPr/>
          <p:nvPr/>
        </p:nvGrpSpPr>
        <p:grpSpPr>
          <a:xfrm>
            <a:off x="1525500" y="1504573"/>
            <a:ext cx="5659071" cy="2157325"/>
            <a:chOff x="0" y="0"/>
            <a:chExt cx="5659070" cy="2157324"/>
          </a:xfrm>
        </p:grpSpPr>
        <p:sp>
          <p:nvSpPr>
            <p:cNvPr id="6" name="Shape 138">
              <a:extLst>
                <a:ext uri="{FF2B5EF4-FFF2-40B4-BE49-F238E27FC236}">
                  <a16:creationId xmlns:a16="http://schemas.microsoft.com/office/drawing/2014/main" id="{1F9CFD78-3294-D04A-AFFE-4D6226D70333}"/>
                </a:ext>
              </a:extLst>
            </p:cNvPr>
            <p:cNvSpPr/>
            <p:nvPr/>
          </p:nvSpPr>
          <p:spPr>
            <a:xfrm>
              <a:off x="392172" y="0"/>
              <a:ext cx="484215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/>
                <a:t>Languages: </a:t>
              </a:r>
              <a:r>
                <a:rPr lang="en-AU" dirty="0"/>
                <a:t>Node JS &amp; Express</a:t>
              </a:r>
              <a:endParaRPr dirty="0"/>
            </a:p>
          </p:txBody>
        </p:sp>
        <p:sp>
          <p:nvSpPr>
            <p:cNvPr id="7" name="Shape 139">
              <a:extLst>
                <a:ext uri="{FF2B5EF4-FFF2-40B4-BE49-F238E27FC236}">
                  <a16:creationId xmlns:a16="http://schemas.microsoft.com/office/drawing/2014/main" id="{D2458605-2D8A-3448-B656-4B88E6BD09E9}"/>
                </a:ext>
              </a:extLst>
            </p:cNvPr>
            <p:cNvSpPr/>
            <p:nvPr/>
          </p:nvSpPr>
          <p:spPr>
            <a:xfrm>
              <a:off x="392172" y="848791"/>
              <a:ext cx="485151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/>
                <a:t>Software: </a:t>
              </a:r>
              <a:r>
                <a:rPr lang="en-AU" dirty="0"/>
                <a:t>WebStorm or IntelliJ</a:t>
              </a:r>
              <a:endParaRPr dirty="0"/>
            </a:p>
          </p:txBody>
        </p:sp>
        <p:sp>
          <p:nvSpPr>
            <p:cNvPr id="13" name="Shape 141">
              <a:extLst>
                <a:ext uri="{FF2B5EF4-FFF2-40B4-BE49-F238E27FC236}">
                  <a16:creationId xmlns:a16="http://schemas.microsoft.com/office/drawing/2014/main" id="{F36B7E7A-DA5F-D540-AE9A-06A9290C55CF}"/>
                </a:ext>
              </a:extLst>
            </p:cNvPr>
            <p:cNvSpPr/>
            <p:nvPr/>
          </p:nvSpPr>
          <p:spPr>
            <a:xfrm>
              <a:off x="392172" y="1697584"/>
              <a:ext cx="526689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AU" dirty="0"/>
                <a:t>Database: MongoDB</a:t>
              </a:r>
              <a:endParaRPr dirty="0"/>
            </a:p>
          </p:txBody>
        </p:sp>
        <p:sp>
          <p:nvSpPr>
            <p:cNvPr id="9" name="Shape 143">
              <a:extLst>
                <a:ext uri="{FF2B5EF4-FFF2-40B4-BE49-F238E27FC236}">
                  <a16:creationId xmlns:a16="http://schemas.microsoft.com/office/drawing/2014/main" id="{F6AC9298-F835-3547-95B8-B942E80242A3}"/>
                </a:ext>
              </a:extLst>
            </p:cNvPr>
            <p:cNvSpPr/>
            <p:nvPr/>
          </p:nvSpPr>
          <p:spPr>
            <a:xfrm>
              <a:off x="0" y="116531"/>
              <a:ext cx="228603" cy="228603"/>
            </a:xfrm>
            <a:prstGeom prst="ellipse">
              <a:avLst/>
            </a:prstGeom>
            <a:solidFill>
              <a:srgbClr val="A1BD7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Shape 144">
              <a:extLst>
                <a:ext uri="{FF2B5EF4-FFF2-40B4-BE49-F238E27FC236}">
                  <a16:creationId xmlns:a16="http://schemas.microsoft.com/office/drawing/2014/main" id="{13D584AA-BCC1-B046-9B4D-56AFA5964A85}"/>
                </a:ext>
              </a:extLst>
            </p:cNvPr>
            <p:cNvSpPr/>
            <p:nvPr/>
          </p:nvSpPr>
          <p:spPr>
            <a:xfrm>
              <a:off x="0" y="965324"/>
              <a:ext cx="228603" cy="228604"/>
            </a:xfrm>
            <a:prstGeom prst="ellipse">
              <a:avLst/>
            </a:prstGeom>
            <a:solidFill>
              <a:srgbClr val="F58D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145">
              <a:extLst>
                <a:ext uri="{FF2B5EF4-FFF2-40B4-BE49-F238E27FC236}">
                  <a16:creationId xmlns:a16="http://schemas.microsoft.com/office/drawing/2014/main" id="{57F91047-A12B-4A46-A93E-CFC529FBFCC8}"/>
                </a:ext>
              </a:extLst>
            </p:cNvPr>
            <p:cNvSpPr/>
            <p:nvPr/>
          </p:nvSpPr>
          <p:spPr>
            <a:xfrm>
              <a:off x="0" y="1814116"/>
              <a:ext cx="228603" cy="228603"/>
            </a:xfrm>
            <a:prstGeom prst="ellipse">
              <a:avLst/>
            </a:prstGeom>
            <a:solidFill>
              <a:srgbClr val="FFE0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81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Login Page</a:t>
            </a:r>
          </a:p>
        </p:txBody>
      </p:sp>
      <p:pic>
        <p:nvPicPr>
          <p:cNvPr id="8" name="Picture 7" descr="A picture containing screenshot, photo, indoor&#10;&#10;Description automatically generated">
            <a:extLst>
              <a:ext uri="{FF2B5EF4-FFF2-40B4-BE49-F238E27FC236}">
                <a16:creationId xmlns:a16="http://schemas.microsoft.com/office/drawing/2014/main" id="{4E0C14EA-4F02-374C-894D-D3320F80F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077"/>
            <a:ext cx="9906000" cy="49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63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Console Page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CBA42B-6EA1-364D-882C-D27D1AD58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7365"/>
            <a:ext cx="9906000" cy="49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07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5 Main Features</a:t>
            </a:r>
          </a:p>
        </p:txBody>
      </p:sp>
      <p:grpSp>
        <p:nvGrpSpPr>
          <p:cNvPr id="4" name="Group 155">
            <a:extLst>
              <a:ext uri="{FF2B5EF4-FFF2-40B4-BE49-F238E27FC236}">
                <a16:creationId xmlns:a16="http://schemas.microsoft.com/office/drawing/2014/main" id="{1193E1A5-70F7-5946-969E-0265E289A9A5}"/>
              </a:ext>
            </a:extLst>
          </p:cNvPr>
          <p:cNvGrpSpPr/>
          <p:nvPr/>
        </p:nvGrpSpPr>
        <p:grpSpPr>
          <a:xfrm>
            <a:off x="1016514" y="1621764"/>
            <a:ext cx="7664347" cy="3903237"/>
            <a:chOff x="0" y="0"/>
            <a:chExt cx="3702036" cy="3903236"/>
          </a:xfrm>
        </p:grpSpPr>
        <p:sp>
          <p:nvSpPr>
            <p:cNvPr id="5" name="Shape 150">
              <a:extLst>
                <a:ext uri="{FF2B5EF4-FFF2-40B4-BE49-F238E27FC236}">
                  <a16:creationId xmlns:a16="http://schemas.microsoft.com/office/drawing/2014/main" id="{3AD19D8C-2D21-894E-AF5C-7BB176445645}"/>
                </a:ext>
              </a:extLst>
            </p:cNvPr>
            <p:cNvSpPr/>
            <p:nvPr/>
          </p:nvSpPr>
          <p:spPr>
            <a:xfrm>
              <a:off x="0" y="0"/>
              <a:ext cx="167231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Statistic</a:t>
              </a:r>
              <a:endParaRPr dirty="0"/>
            </a:p>
          </p:txBody>
        </p:sp>
        <p:sp>
          <p:nvSpPr>
            <p:cNvPr id="6" name="Shape 151">
              <a:extLst>
                <a:ext uri="{FF2B5EF4-FFF2-40B4-BE49-F238E27FC236}">
                  <a16:creationId xmlns:a16="http://schemas.microsoft.com/office/drawing/2014/main" id="{EAA9AA50-1DA9-B243-AF90-56C25EF1640F}"/>
                </a:ext>
              </a:extLst>
            </p:cNvPr>
            <p:cNvSpPr/>
            <p:nvPr/>
          </p:nvSpPr>
          <p:spPr>
            <a:xfrm>
              <a:off x="0" y="828277"/>
              <a:ext cx="149925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Report</a:t>
              </a:r>
              <a:endParaRPr dirty="0"/>
            </a:p>
          </p:txBody>
        </p:sp>
        <p:sp>
          <p:nvSpPr>
            <p:cNvPr id="7" name="Shape 152">
              <a:extLst>
                <a:ext uri="{FF2B5EF4-FFF2-40B4-BE49-F238E27FC236}">
                  <a16:creationId xmlns:a16="http://schemas.microsoft.com/office/drawing/2014/main" id="{89932B32-0587-634B-8318-F41225599FFF}"/>
                </a:ext>
              </a:extLst>
            </p:cNvPr>
            <p:cNvSpPr/>
            <p:nvPr/>
          </p:nvSpPr>
          <p:spPr>
            <a:xfrm>
              <a:off x="0" y="1697585"/>
              <a:ext cx="370203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Import &amp; Insert Data</a:t>
              </a:r>
              <a:endParaRPr dirty="0"/>
            </a:p>
          </p:txBody>
        </p:sp>
        <p:sp>
          <p:nvSpPr>
            <p:cNvPr id="8" name="Shape 153">
              <a:extLst>
                <a:ext uri="{FF2B5EF4-FFF2-40B4-BE49-F238E27FC236}">
                  <a16:creationId xmlns:a16="http://schemas.microsoft.com/office/drawing/2014/main" id="{EDD1A97C-52DF-FF4C-8A7A-45AFFB65DDDC}"/>
                </a:ext>
              </a:extLst>
            </p:cNvPr>
            <p:cNvSpPr/>
            <p:nvPr/>
          </p:nvSpPr>
          <p:spPr>
            <a:xfrm>
              <a:off x="0" y="2569579"/>
              <a:ext cx="241947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Update &amp; Delete Brand/Store</a:t>
              </a:r>
              <a:endParaRPr dirty="0"/>
            </a:p>
          </p:txBody>
        </p:sp>
        <p:sp>
          <p:nvSpPr>
            <p:cNvPr id="9" name="Shape 154">
              <a:extLst>
                <a:ext uri="{FF2B5EF4-FFF2-40B4-BE49-F238E27FC236}">
                  <a16:creationId xmlns:a16="http://schemas.microsoft.com/office/drawing/2014/main" id="{50260797-4C10-784D-9E39-E06A74464171}"/>
                </a:ext>
              </a:extLst>
            </p:cNvPr>
            <p:cNvSpPr/>
            <p:nvPr/>
          </p:nvSpPr>
          <p:spPr>
            <a:xfrm>
              <a:off x="0" y="3441573"/>
              <a:ext cx="76235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Publish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70214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"/>
            <a:ext cx="914400" cy="8604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Statistic (1/2)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E1CE73-C3AD-414E-ABAA-B9AE75727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960"/>
            <a:ext cx="4953000" cy="425648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4A4996A-595D-F04E-B10E-959057F7FA64}"/>
              </a:ext>
            </a:extLst>
          </p:cNvPr>
          <p:cNvSpPr/>
          <p:nvPr/>
        </p:nvSpPr>
        <p:spPr>
          <a:xfrm>
            <a:off x="14292" y="2958300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207">
            <a:extLst>
              <a:ext uri="{FF2B5EF4-FFF2-40B4-BE49-F238E27FC236}">
                <a16:creationId xmlns:a16="http://schemas.microsoft.com/office/drawing/2014/main" id="{94E8C26A-EB80-8049-8741-3046BFA7E675}"/>
              </a:ext>
            </a:extLst>
          </p:cNvPr>
          <p:cNvSpPr/>
          <p:nvPr/>
        </p:nvSpPr>
        <p:spPr>
          <a:xfrm>
            <a:off x="201443" y="3139820"/>
            <a:ext cx="928141" cy="84192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207">
            <a:extLst>
              <a:ext uri="{FF2B5EF4-FFF2-40B4-BE49-F238E27FC236}">
                <a16:creationId xmlns:a16="http://schemas.microsoft.com/office/drawing/2014/main" id="{31DC8EE3-10B9-FC43-9D88-A4D3F4F8A11E}"/>
              </a:ext>
            </a:extLst>
          </p:cNvPr>
          <p:cNvSpPr/>
          <p:nvPr/>
        </p:nvSpPr>
        <p:spPr>
          <a:xfrm>
            <a:off x="201443" y="4210010"/>
            <a:ext cx="4550115" cy="456534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Shape 207">
            <a:extLst>
              <a:ext uri="{FF2B5EF4-FFF2-40B4-BE49-F238E27FC236}">
                <a16:creationId xmlns:a16="http://schemas.microsoft.com/office/drawing/2014/main" id="{75B9B98E-240E-1E47-8741-A83B6B3C33E1}"/>
              </a:ext>
            </a:extLst>
          </p:cNvPr>
          <p:cNvSpPr/>
          <p:nvPr/>
        </p:nvSpPr>
        <p:spPr>
          <a:xfrm>
            <a:off x="201443" y="4724588"/>
            <a:ext cx="3623840" cy="276498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Shape 207">
            <a:extLst>
              <a:ext uri="{FF2B5EF4-FFF2-40B4-BE49-F238E27FC236}">
                <a16:creationId xmlns:a16="http://schemas.microsoft.com/office/drawing/2014/main" id="{122270C8-8EF7-DA40-B106-909B75BD2D2D}"/>
              </a:ext>
            </a:extLst>
          </p:cNvPr>
          <p:cNvSpPr/>
          <p:nvPr/>
        </p:nvSpPr>
        <p:spPr>
          <a:xfrm>
            <a:off x="201444" y="5037315"/>
            <a:ext cx="1225024" cy="276498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1B23AD-2C78-364A-A190-F87E3629F8F4}"/>
              </a:ext>
            </a:extLst>
          </p:cNvPr>
          <p:cNvSpPr/>
          <p:nvPr/>
        </p:nvSpPr>
        <p:spPr>
          <a:xfrm>
            <a:off x="1450890" y="4059529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CCA0A4-618E-A64C-9D9C-552377E37E7E}"/>
              </a:ext>
            </a:extLst>
          </p:cNvPr>
          <p:cNvSpPr/>
          <p:nvPr/>
        </p:nvSpPr>
        <p:spPr>
          <a:xfrm>
            <a:off x="14291" y="4730623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0998AB-26F2-F04C-81EB-1A1355AB5677}"/>
              </a:ext>
            </a:extLst>
          </p:cNvPr>
          <p:cNvSpPr/>
          <p:nvPr/>
        </p:nvSpPr>
        <p:spPr>
          <a:xfrm>
            <a:off x="380011" y="5304625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07">
            <a:extLst>
              <a:ext uri="{FF2B5EF4-FFF2-40B4-BE49-F238E27FC236}">
                <a16:creationId xmlns:a16="http://schemas.microsoft.com/office/drawing/2014/main" id="{4C4E1389-DA30-7444-A095-0B32F2E9E31E}"/>
              </a:ext>
            </a:extLst>
          </p:cNvPr>
          <p:cNvSpPr/>
          <p:nvPr/>
        </p:nvSpPr>
        <p:spPr>
          <a:xfrm>
            <a:off x="1450890" y="5037315"/>
            <a:ext cx="1225024" cy="276498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3AC7C0-30DF-D847-9611-49C7B8970F2D}"/>
              </a:ext>
            </a:extLst>
          </p:cNvPr>
          <p:cNvSpPr/>
          <p:nvPr/>
        </p:nvSpPr>
        <p:spPr>
          <a:xfrm>
            <a:off x="2263377" y="5313813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ECA4CC-58CB-0045-AA59-66C15DC8D12D}"/>
              </a:ext>
            </a:extLst>
          </p:cNvPr>
          <p:cNvSpPr/>
          <p:nvPr/>
        </p:nvSpPr>
        <p:spPr>
          <a:xfrm>
            <a:off x="5074730" y="985346"/>
            <a:ext cx="4753586" cy="5872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the timeline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brand statistics for csv file generation, and the timeline can be all or a period that has start date and end date.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choose the statistics of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brands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certain brand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statistics can also be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filtered with the gender of app users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produced them.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 csv file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button is clicked to download csv file of statistics with the conditions chosen above.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button is clicked to reset the filters above to be default.</a:t>
            </a:r>
            <a:endParaRPr lang="en-AU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29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"/>
            <a:ext cx="914400" cy="8604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Statistic (2/2)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ECA4CC-58CB-0045-AA59-66C15DC8D12D}"/>
              </a:ext>
            </a:extLst>
          </p:cNvPr>
          <p:cNvSpPr/>
          <p:nvPr/>
        </p:nvSpPr>
        <p:spPr>
          <a:xfrm>
            <a:off x="5074128" y="1576795"/>
            <a:ext cx="4753586" cy="5162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to show the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of brand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to show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total number of searches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app users on this brand.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7B4AD6-96D6-394E-86AB-F3A29984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" y="1707754"/>
            <a:ext cx="4998338" cy="3808665"/>
          </a:xfrm>
          <a:prstGeom prst="rect">
            <a:avLst/>
          </a:prstGeom>
        </p:spPr>
      </p:pic>
      <p:sp>
        <p:nvSpPr>
          <p:cNvPr id="26" name="Shape 207">
            <a:extLst>
              <a:ext uri="{FF2B5EF4-FFF2-40B4-BE49-F238E27FC236}">
                <a16:creationId xmlns:a16="http://schemas.microsoft.com/office/drawing/2014/main" id="{B852A7C3-1389-D64F-93A7-E1F903EF3736}"/>
              </a:ext>
            </a:extLst>
          </p:cNvPr>
          <p:cNvSpPr/>
          <p:nvPr/>
        </p:nvSpPr>
        <p:spPr>
          <a:xfrm>
            <a:off x="361451" y="2351313"/>
            <a:ext cx="1184442" cy="195547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7" name="Shape 207">
            <a:extLst>
              <a:ext uri="{FF2B5EF4-FFF2-40B4-BE49-F238E27FC236}">
                <a16:creationId xmlns:a16="http://schemas.microsoft.com/office/drawing/2014/main" id="{81BFF026-5900-4543-A677-09CE519D8FC5}"/>
              </a:ext>
            </a:extLst>
          </p:cNvPr>
          <p:cNvSpPr/>
          <p:nvPr/>
        </p:nvSpPr>
        <p:spPr>
          <a:xfrm>
            <a:off x="1630050" y="2351313"/>
            <a:ext cx="1020248" cy="195547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7DAC38-13CA-F047-8F40-FCCAA9178E70}"/>
              </a:ext>
            </a:extLst>
          </p:cNvPr>
          <p:cNvSpPr/>
          <p:nvPr/>
        </p:nvSpPr>
        <p:spPr>
          <a:xfrm>
            <a:off x="361451" y="2122809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4E5390-00A2-4745-A9D8-88CCEEFACE82}"/>
              </a:ext>
            </a:extLst>
          </p:cNvPr>
          <p:cNvSpPr/>
          <p:nvPr/>
        </p:nvSpPr>
        <p:spPr>
          <a:xfrm>
            <a:off x="2682521" y="2237061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965131"/>
              </p:ext>
            </p:extLst>
          </p:nvPr>
        </p:nvGraphicFramePr>
        <p:xfrm>
          <a:off x="4734195" y="1528579"/>
          <a:ext cx="4082146" cy="3745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376776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LIMITATION &amp; DISCUSSION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6325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Appendix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379216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19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Report (1/3)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454D35-51EF-5A4F-98F4-BDED3F651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354"/>
            <a:ext cx="9906000" cy="4673101"/>
          </a:xfrm>
          <a:prstGeom prst="rect">
            <a:avLst/>
          </a:prstGeom>
        </p:spPr>
      </p:pic>
      <p:sp>
        <p:nvSpPr>
          <p:cNvPr id="10" name="Shape 207">
            <a:extLst>
              <a:ext uri="{FF2B5EF4-FFF2-40B4-BE49-F238E27FC236}">
                <a16:creationId xmlns:a16="http://schemas.microsoft.com/office/drawing/2014/main" id="{FF409297-72DF-D54E-9D3B-BC0399665333}"/>
              </a:ext>
            </a:extLst>
          </p:cNvPr>
          <p:cNvSpPr/>
          <p:nvPr/>
        </p:nvSpPr>
        <p:spPr>
          <a:xfrm>
            <a:off x="8721557" y="3111334"/>
            <a:ext cx="707451" cy="213757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Shape 207">
            <a:extLst>
              <a:ext uri="{FF2B5EF4-FFF2-40B4-BE49-F238E27FC236}">
                <a16:creationId xmlns:a16="http://schemas.microsoft.com/office/drawing/2014/main" id="{F7B8A575-CB3C-C540-BB49-EA0D8265A125}"/>
              </a:ext>
            </a:extLst>
          </p:cNvPr>
          <p:cNvSpPr/>
          <p:nvPr/>
        </p:nvSpPr>
        <p:spPr>
          <a:xfrm>
            <a:off x="1036244" y="2244436"/>
            <a:ext cx="1160691" cy="285008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1FFD84E1-9F40-F440-94EB-16FD7D25D2C8}"/>
              </a:ext>
            </a:extLst>
          </p:cNvPr>
          <p:cNvSpPr/>
          <p:nvPr/>
        </p:nvSpPr>
        <p:spPr>
          <a:xfrm>
            <a:off x="7710176" y="3075708"/>
            <a:ext cx="436297" cy="653144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6B9834-9BCF-A74D-8F0D-30BA6D4E83DC}"/>
              </a:ext>
            </a:extLst>
          </p:cNvPr>
          <p:cNvSpPr/>
          <p:nvPr/>
        </p:nvSpPr>
        <p:spPr>
          <a:xfrm>
            <a:off x="7497053" y="2882830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D7A066-023F-954D-9290-F12C904113AC}"/>
              </a:ext>
            </a:extLst>
          </p:cNvPr>
          <p:cNvSpPr/>
          <p:nvPr/>
        </p:nvSpPr>
        <p:spPr>
          <a:xfrm>
            <a:off x="1983812" y="2015932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9D6C7C-EB09-D648-8AB0-9BC22E63D344}"/>
              </a:ext>
            </a:extLst>
          </p:cNvPr>
          <p:cNvSpPr/>
          <p:nvPr/>
        </p:nvSpPr>
        <p:spPr>
          <a:xfrm>
            <a:off x="9474766" y="3111334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77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Report (2/3)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AAABC8-09A4-FB4C-B952-BC08853AB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49183"/>
            <a:ext cx="4952999" cy="180109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19626-D588-634E-A817-B4436C1D0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605"/>
            <a:ext cx="4788602" cy="24146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8F32A3-686B-824A-B345-6F7B4DFE49B8}"/>
              </a:ext>
            </a:extLst>
          </p:cNvPr>
          <p:cNvSpPr/>
          <p:nvPr/>
        </p:nvSpPr>
        <p:spPr>
          <a:xfrm>
            <a:off x="5117400" y="1180605"/>
            <a:ext cx="4753586" cy="5160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select single report to be deleted.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 delete all of the reports once by ”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All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reported store can be added into database after approval by clicking on “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Add report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84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Report (3/3)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8F32A3-686B-824A-B345-6F7B4DFE49B8}"/>
              </a:ext>
            </a:extLst>
          </p:cNvPr>
          <p:cNvSpPr/>
          <p:nvPr/>
        </p:nvSpPr>
        <p:spPr>
          <a:xfrm>
            <a:off x="587583" y="4941175"/>
            <a:ext cx="8730832" cy="1633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optimized addresses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be given based on the reported address of store.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” button is clicked to store the reports into database with the address.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5A7CEE-539D-EC44-A7F2-02439DFC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23203"/>
            <a:ext cx="9906000" cy="3759614"/>
          </a:xfrm>
          <a:prstGeom prst="rect">
            <a:avLst/>
          </a:prstGeom>
        </p:spPr>
      </p:pic>
      <p:sp>
        <p:nvSpPr>
          <p:cNvPr id="9" name="Shape 207">
            <a:extLst>
              <a:ext uri="{FF2B5EF4-FFF2-40B4-BE49-F238E27FC236}">
                <a16:creationId xmlns:a16="http://schemas.microsoft.com/office/drawing/2014/main" id="{140341C4-AE3C-A747-8725-F9F84E78C6B2}"/>
              </a:ext>
            </a:extLst>
          </p:cNvPr>
          <p:cNvSpPr/>
          <p:nvPr/>
        </p:nvSpPr>
        <p:spPr>
          <a:xfrm>
            <a:off x="8648327" y="3267198"/>
            <a:ext cx="982561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Shape 207">
            <a:extLst>
              <a:ext uri="{FF2B5EF4-FFF2-40B4-BE49-F238E27FC236}">
                <a16:creationId xmlns:a16="http://schemas.microsoft.com/office/drawing/2014/main" id="{CDA7EDEA-AA57-8845-97A6-58FF2939F5C6}"/>
              </a:ext>
            </a:extLst>
          </p:cNvPr>
          <p:cNvSpPr/>
          <p:nvPr/>
        </p:nvSpPr>
        <p:spPr>
          <a:xfrm>
            <a:off x="187537" y="2982189"/>
            <a:ext cx="6913907" cy="806039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7462E97E-B37D-7240-A556-9C9AC0C762A3}"/>
              </a:ext>
            </a:extLst>
          </p:cNvPr>
          <p:cNvSpPr/>
          <p:nvPr/>
        </p:nvSpPr>
        <p:spPr>
          <a:xfrm>
            <a:off x="5940753" y="4227616"/>
            <a:ext cx="566925" cy="225631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706CB5-888A-C74F-AAF3-FCD350F3D42F}"/>
              </a:ext>
            </a:extLst>
          </p:cNvPr>
          <p:cNvSpPr/>
          <p:nvPr/>
        </p:nvSpPr>
        <p:spPr>
          <a:xfrm>
            <a:off x="5727630" y="4224743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698304-809F-4447-8D69-FF014E9048DC}"/>
              </a:ext>
            </a:extLst>
          </p:cNvPr>
          <p:cNvSpPr/>
          <p:nvPr/>
        </p:nvSpPr>
        <p:spPr>
          <a:xfrm>
            <a:off x="3088218" y="2753685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27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Import &amp; Insert Data (1/2)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ABEBA0-A0A0-9745-8203-E0245A01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3" y="1410065"/>
            <a:ext cx="4038600" cy="33909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39B4D8-AB24-284A-968F-CB7948D09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3" y="4232841"/>
            <a:ext cx="5295673" cy="2346531"/>
          </a:xfrm>
          <a:prstGeom prst="rect">
            <a:avLst/>
          </a:prstGeom>
        </p:spPr>
      </p:pic>
      <p:sp>
        <p:nvSpPr>
          <p:cNvPr id="14" name="Shape 207">
            <a:extLst>
              <a:ext uri="{FF2B5EF4-FFF2-40B4-BE49-F238E27FC236}">
                <a16:creationId xmlns:a16="http://schemas.microsoft.com/office/drawing/2014/main" id="{B64A4292-7777-F344-A592-BF0884DB3BE7}"/>
              </a:ext>
            </a:extLst>
          </p:cNvPr>
          <p:cNvSpPr/>
          <p:nvPr/>
        </p:nvSpPr>
        <p:spPr>
          <a:xfrm>
            <a:off x="299974" y="2843579"/>
            <a:ext cx="1243818" cy="1018601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Shape 207">
            <a:extLst>
              <a:ext uri="{FF2B5EF4-FFF2-40B4-BE49-F238E27FC236}">
                <a16:creationId xmlns:a16="http://schemas.microsoft.com/office/drawing/2014/main" id="{02AEE6DF-3686-104E-9361-08372ED3372D}"/>
              </a:ext>
            </a:extLst>
          </p:cNvPr>
          <p:cNvSpPr/>
          <p:nvPr/>
        </p:nvSpPr>
        <p:spPr>
          <a:xfrm>
            <a:off x="299974" y="5798083"/>
            <a:ext cx="2003839" cy="45369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Shape 207">
            <a:extLst>
              <a:ext uri="{FF2B5EF4-FFF2-40B4-BE49-F238E27FC236}">
                <a16:creationId xmlns:a16="http://schemas.microsoft.com/office/drawing/2014/main" id="{FC5A3008-B386-254E-9B9E-CBDCB879A31D}"/>
              </a:ext>
            </a:extLst>
          </p:cNvPr>
          <p:cNvSpPr/>
          <p:nvPr/>
        </p:nvSpPr>
        <p:spPr>
          <a:xfrm>
            <a:off x="3027762" y="5937663"/>
            <a:ext cx="982561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6AC4D8-4CE5-5948-8188-A4F5AE2BF045}"/>
              </a:ext>
            </a:extLst>
          </p:cNvPr>
          <p:cNvSpPr/>
          <p:nvPr/>
        </p:nvSpPr>
        <p:spPr>
          <a:xfrm>
            <a:off x="5045041" y="1410064"/>
            <a:ext cx="4753586" cy="5275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select which kind of data that will be imported – “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choose the csv file on own computer while importing csv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Upload File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” button is clicked to upload the csv file and 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store every row of data into database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0FB0C2-8972-3F4C-88B6-F948859268C0}"/>
              </a:ext>
            </a:extLst>
          </p:cNvPr>
          <p:cNvSpPr/>
          <p:nvPr/>
        </p:nvSpPr>
        <p:spPr>
          <a:xfrm>
            <a:off x="1543792" y="2981891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64FBFE-7E33-5E47-9671-71B00B488D27}"/>
              </a:ext>
            </a:extLst>
          </p:cNvPr>
          <p:cNvSpPr/>
          <p:nvPr/>
        </p:nvSpPr>
        <p:spPr>
          <a:xfrm>
            <a:off x="1779921" y="6261266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B199A9-EBFE-D643-A6E3-6B8F5117CDFA}"/>
              </a:ext>
            </a:extLst>
          </p:cNvPr>
          <p:cNvSpPr/>
          <p:nvPr/>
        </p:nvSpPr>
        <p:spPr>
          <a:xfrm>
            <a:off x="4010323" y="6023272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09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Import &amp; Insert Data (2/2)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698980-336C-4844-9C31-81BCB3417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410"/>
            <a:ext cx="4859482" cy="4108016"/>
          </a:xfrm>
          <a:prstGeom prst="rect">
            <a:avLst/>
          </a:prstGeom>
        </p:spPr>
      </p:pic>
      <p:sp>
        <p:nvSpPr>
          <p:cNvPr id="8" name="Shape 207">
            <a:extLst>
              <a:ext uri="{FF2B5EF4-FFF2-40B4-BE49-F238E27FC236}">
                <a16:creationId xmlns:a16="http://schemas.microsoft.com/office/drawing/2014/main" id="{02DE3126-5369-AD4A-8B60-7922FCA004C6}"/>
              </a:ext>
            </a:extLst>
          </p:cNvPr>
          <p:cNvSpPr/>
          <p:nvPr/>
        </p:nvSpPr>
        <p:spPr>
          <a:xfrm>
            <a:off x="193096" y="3429000"/>
            <a:ext cx="4462031" cy="1523010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E294684F-2A0C-B543-9172-10E2C8299685}"/>
              </a:ext>
            </a:extLst>
          </p:cNvPr>
          <p:cNvSpPr/>
          <p:nvPr/>
        </p:nvSpPr>
        <p:spPr>
          <a:xfrm>
            <a:off x="193096" y="4967987"/>
            <a:ext cx="1160691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207">
            <a:extLst>
              <a:ext uri="{FF2B5EF4-FFF2-40B4-BE49-F238E27FC236}">
                <a16:creationId xmlns:a16="http://schemas.microsoft.com/office/drawing/2014/main" id="{3CA1E6AC-4CD8-F848-AB8A-2DFD365A86E5}"/>
              </a:ext>
            </a:extLst>
          </p:cNvPr>
          <p:cNvSpPr/>
          <p:nvPr/>
        </p:nvSpPr>
        <p:spPr>
          <a:xfrm>
            <a:off x="1441549" y="4989614"/>
            <a:ext cx="1160691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ECB0A-C392-E44D-9323-FF9F42C14421}"/>
              </a:ext>
            </a:extLst>
          </p:cNvPr>
          <p:cNvSpPr/>
          <p:nvPr/>
        </p:nvSpPr>
        <p:spPr>
          <a:xfrm>
            <a:off x="5045041" y="1566410"/>
            <a:ext cx="4753586" cy="51193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manually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insert a brand into database by providing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 name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(optional),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accreditation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”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button is clicked to submit the brand created manually by Admin and store it into database.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” button is clicked to reset all the values that have been given in the text bar.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879222-74AC-C848-95B1-B572CB8700B5}"/>
              </a:ext>
            </a:extLst>
          </p:cNvPr>
          <p:cNvSpPr/>
          <p:nvPr/>
        </p:nvSpPr>
        <p:spPr>
          <a:xfrm>
            <a:off x="457200" y="3200496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911787-6CEF-474F-A9E3-CDCE3146F5A9}"/>
              </a:ext>
            </a:extLst>
          </p:cNvPr>
          <p:cNvSpPr/>
          <p:nvPr/>
        </p:nvSpPr>
        <p:spPr>
          <a:xfrm>
            <a:off x="244077" y="5319644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6E1618-3DCB-B646-880F-716009BAE076}"/>
              </a:ext>
            </a:extLst>
          </p:cNvPr>
          <p:cNvSpPr/>
          <p:nvPr/>
        </p:nvSpPr>
        <p:spPr>
          <a:xfrm>
            <a:off x="1808771" y="5319644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00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Update &amp; Delete Brand/Store (1/6)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8DD51-B823-9E43-B1FB-37BC93566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937"/>
            <a:ext cx="9906000" cy="4961133"/>
          </a:xfrm>
          <a:prstGeom prst="rect">
            <a:avLst/>
          </a:prstGeom>
        </p:spPr>
      </p:pic>
      <p:sp>
        <p:nvSpPr>
          <p:cNvPr id="10" name="Shape 207">
            <a:extLst>
              <a:ext uri="{FF2B5EF4-FFF2-40B4-BE49-F238E27FC236}">
                <a16:creationId xmlns:a16="http://schemas.microsoft.com/office/drawing/2014/main" id="{11A47EF9-D600-8E43-B54B-4DE816ECC9AC}"/>
              </a:ext>
            </a:extLst>
          </p:cNvPr>
          <p:cNvSpPr/>
          <p:nvPr/>
        </p:nvSpPr>
        <p:spPr>
          <a:xfrm>
            <a:off x="204550" y="2743588"/>
            <a:ext cx="1254150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A6609-24FA-9643-A0C5-2A027BEF1CE9}"/>
              </a:ext>
            </a:extLst>
          </p:cNvPr>
          <p:cNvSpPr txBox="1"/>
          <p:nvPr/>
        </p:nvSpPr>
        <p:spPr>
          <a:xfrm>
            <a:off x="1458700" y="2720723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clicked</a:t>
            </a:r>
          </a:p>
        </p:txBody>
      </p:sp>
    </p:spTree>
    <p:extLst>
      <p:ext uri="{BB962C8B-B14F-4D97-AF65-F5344CB8AC3E}">
        <p14:creationId xmlns:p14="http://schemas.microsoft.com/office/powerpoint/2010/main" val="1223584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Update &amp; Delete Brand/Store (2/6)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A0E596-12B0-E84A-AD70-2AD46A34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995"/>
            <a:ext cx="9906000" cy="4724009"/>
          </a:xfrm>
          <a:prstGeom prst="rect">
            <a:avLst/>
          </a:prstGeom>
        </p:spPr>
      </p:pic>
      <p:sp>
        <p:nvSpPr>
          <p:cNvPr id="7" name="Shape 207">
            <a:extLst>
              <a:ext uri="{FF2B5EF4-FFF2-40B4-BE49-F238E27FC236}">
                <a16:creationId xmlns:a16="http://schemas.microsoft.com/office/drawing/2014/main" id="{AFD9B280-86A4-334E-8B33-D06C4B909E77}"/>
              </a:ext>
            </a:extLst>
          </p:cNvPr>
          <p:cNvSpPr/>
          <p:nvPr/>
        </p:nvSpPr>
        <p:spPr>
          <a:xfrm>
            <a:off x="0" y="1698559"/>
            <a:ext cx="1341912" cy="37962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Shape 207">
            <a:extLst>
              <a:ext uri="{FF2B5EF4-FFF2-40B4-BE49-F238E27FC236}">
                <a16:creationId xmlns:a16="http://schemas.microsoft.com/office/drawing/2014/main" id="{C24C8120-6123-0E4E-83FC-43133FB8A05C}"/>
              </a:ext>
            </a:extLst>
          </p:cNvPr>
          <p:cNvSpPr/>
          <p:nvPr/>
        </p:nvSpPr>
        <p:spPr>
          <a:xfrm>
            <a:off x="2695699" y="3990497"/>
            <a:ext cx="4203865" cy="379622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Shape 207">
            <a:extLst>
              <a:ext uri="{FF2B5EF4-FFF2-40B4-BE49-F238E27FC236}">
                <a16:creationId xmlns:a16="http://schemas.microsoft.com/office/drawing/2014/main" id="{6F9FDC03-3AE5-4C4B-8189-D2520A1F420E}"/>
              </a:ext>
            </a:extLst>
          </p:cNvPr>
          <p:cNvSpPr/>
          <p:nvPr/>
        </p:nvSpPr>
        <p:spPr>
          <a:xfrm>
            <a:off x="9286504" y="2909842"/>
            <a:ext cx="508674" cy="866511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8B1638-F69C-554E-8739-892ECF7DAA2C}"/>
              </a:ext>
            </a:extLst>
          </p:cNvPr>
          <p:cNvSpPr/>
          <p:nvPr/>
        </p:nvSpPr>
        <p:spPr>
          <a:xfrm>
            <a:off x="9069120" y="2681338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E42224-F28A-D347-B01E-549506307351}"/>
              </a:ext>
            </a:extLst>
          </p:cNvPr>
          <p:cNvSpPr/>
          <p:nvPr/>
        </p:nvSpPr>
        <p:spPr>
          <a:xfrm>
            <a:off x="4323568" y="3756248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A29F03-28C2-1741-B339-A1E640F754AF}"/>
              </a:ext>
            </a:extLst>
          </p:cNvPr>
          <p:cNvSpPr/>
          <p:nvPr/>
        </p:nvSpPr>
        <p:spPr>
          <a:xfrm>
            <a:off x="71252" y="5429298"/>
            <a:ext cx="7030192" cy="1428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brand name and category.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 image to the brand or replace the original one.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043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Update &amp; Delete Brand/Store (3/6)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22398B-799D-FD41-A91A-72A6155B4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7783"/>
            <a:ext cx="9906000" cy="3177396"/>
          </a:xfrm>
          <a:prstGeom prst="rect">
            <a:avLst/>
          </a:prstGeom>
        </p:spPr>
      </p:pic>
      <p:sp>
        <p:nvSpPr>
          <p:cNvPr id="7" name="Shape 207">
            <a:extLst>
              <a:ext uri="{FF2B5EF4-FFF2-40B4-BE49-F238E27FC236}">
                <a16:creationId xmlns:a16="http://schemas.microsoft.com/office/drawing/2014/main" id="{34D3B985-B8A0-8D42-B3E0-EE78A1F704DC}"/>
              </a:ext>
            </a:extLst>
          </p:cNvPr>
          <p:cNvSpPr/>
          <p:nvPr/>
        </p:nvSpPr>
        <p:spPr>
          <a:xfrm>
            <a:off x="0" y="2149821"/>
            <a:ext cx="1254150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Shape 207">
            <a:extLst>
              <a:ext uri="{FF2B5EF4-FFF2-40B4-BE49-F238E27FC236}">
                <a16:creationId xmlns:a16="http://schemas.microsoft.com/office/drawing/2014/main" id="{F7CE0CEB-5B2E-464B-A3E6-EE78E8AAEC8F}"/>
              </a:ext>
            </a:extLst>
          </p:cNvPr>
          <p:cNvSpPr/>
          <p:nvPr/>
        </p:nvSpPr>
        <p:spPr>
          <a:xfrm>
            <a:off x="3802773" y="1988019"/>
            <a:ext cx="650474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Shape 207">
            <a:extLst>
              <a:ext uri="{FF2B5EF4-FFF2-40B4-BE49-F238E27FC236}">
                <a16:creationId xmlns:a16="http://schemas.microsoft.com/office/drawing/2014/main" id="{F92F9101-4AFE-6045-AB99-EAD6F7F64B5F}"/>
              </a:ext>
            </a:extLst>
          </p:cNvPr>
          <p:cNvSpPr/>
          <p:nvPr/>
        </p:nvSpPr>
        <p:spPr>
          <a:xfrm>
            <a:off x="8918369" y="2945469"/>
            <a:ext cx="451262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DE8BC7-AB40-654C-9852-36032A35B113}"/>
              </a:ext>
            </a:extLst>
          </p:cNvPr>
          <p:cNvSpPr/>
          <p:nvPr/>
        </p:nvSpPr>
        <p:spPr>
          <a:xfrm>
            <a:off x="587583" y="4941175"/>
            <a:ext cx="8730832" cy="1633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more accreditations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 this brand.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” button is clicked to edit the accreditation.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18989-FB2A-2348-9B51-0ED1EC7CAAA1}"/>
              </a:ext>
            </a:extLst>
          </p:cNvPr>
          <p:cNvSpPr/>
          <p:nvPr/>
        </p:nvSpPr>
        <p:spPr>
          <a:xfrm>
            <a:off x="4453247" y="1988019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947DEB-8A4C-F34C-9DFD-6332766725DD}"/>
              </a:ext>
            </a:extLst>
          </p:cNvPr>
          <p:cNvSpPr/>
          <p:nvPr/>
        </p:nvSpPr>
        <p:spPr>
          <a:xfrm>
            <a:off x="8868549" y="2716481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57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Update &amp; Delete Brand/Store (4/6)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FA2F88-DBCA-9F44-AAC0-EAA9A5C4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723"/>
            <a:ext cx="9906000" cy="4616554"/>
          </a:xfrm>
          <a:prstGeom prst="rect">
            <a:avLst/>
          </a:prstGeom>
        </p:spPr>
      </p:pic>
      <p:sp>
        <p:nvSpPr>
          <p:cNvPr id="6" name="Shape 207">
            <a:extLst>
              <a:ext uri="{FF2B5EF4-FFF2-40B4-BE49-F238E27FC236}">
                <a16:creationId xmlns:a16="http://schemas.microsoft.com/office/drawing/2014/main" id="{337C5579-BEB0-EB42-B453-A7DA5AA5AD0D}"/>
              </a:ext>
            </a:extLst>
          </p:cNvPr>
          <p:cNvSpPr/>
          <p:nvPr/>
        </p:nvSpPr>
        <p:spPr>
          <a:xfrm>
            <a:off x="0" y="2517957"/>
            <a:ext cx="1254150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669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Update &amp; Delete Brand/Store (5/6)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6B2A7E-9675-D649-9153-D292DDA87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5984"/>
            <a:ext cx="9906000" cy="2895993"/>
          </a:xfrm>
          <a:prstGeom prst="rect">
            <a:avLst/>
          </a:prstGeom>
        </p:spPr>
      </p:pic>
      <p:sp>
        <p:nvSpPr>
          <p:cNvPr id="8" name="Shape 207">
            <a:extLst>
              <a:ext uri="{FF2B5EF4-FFF2-40B4-BE49-F238E27FC236}">
                <a16:creationId xmlns:a16="http://schemas.microsoft.com/office/drawing/2014/main" id="{8E6B454E-319C-4744-9E11-A87AF9E814F8}"/>
              </a:ext>
            </a:extLst>
          </p:cNvPr>
          <p:cNvSpPr/>
          <p:nvPr/>
        </p:nvSpPr>
        <p:spPr>
          <a:xfrm>
            <a:off x="0" y="1959817"/>
            <a:ext cx="1254150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" name="Shape 207">
            <a:extLst>
              <a:ext uri="{FF2B5EF4-FFF2-40B4-BE49-F238E27FC236}">
                <a16:creationId xmlns:a16="http://schemas.microsoft.com/office/drawing/2014/main" id="{D6A53E18-2E18-6844-B451-34B26D691860}"/>
              </a:ext>
            </a:extLst>
          </p:cNvPr>
          <p:cNvSpPr/>
          <p:nvPr/>
        </p:nvSpPr>
        <p:spPr>
          <a:xfrm>
            <a:off x="9203377" y="1864426"/>
            <a:ext cx="702622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989E61-543A-E347-BF39-E040CEFAB29A}"/>
              </a:ext>
            </a:extLst>
          </p:cNvPr>
          <p:cNvSpPr/>
          <p:nvPr/>
        </p:nvSpPr>
        <p:spPr>
          <a:xfrm>
            <a:off x="8990253" y="1797723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D1B9F-1D6B-9B4C-A54D-35B81D1C74C5}"/>
              </a:ext>
            </a:extLst>
          </p:cNvPr>
          <p:cNvSpPr/>
          <p:nvPr/>
        </p:nvSpPr>
        <p:spPr>
          <a:xfrm>
            <a:off x="587583" y="4488184"/>
            <a:ext cx="8730832" cy="1633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store name again.</a:t>
            </a:r>
          </a:p>
        </p:txBody>
      </p:sp>
    </p:spTree>
    <p:extLst>
      <p:ext uri="{BB962C8B-B14F-4D97-AF65-F5344CB8AC3E}">
        <p14:creationId xmlns:p14="http://schemas.microsoft.com/office/powerpoint/2010/main" val="230079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PROJECT BACKGROUND</a:t>
            </a:r>
          </a:p>
          <a:p>
            <a:r>
              <a:rPr lang="en-AU" sz="2600" dirty="0"/>
              <a:t>Introduction to the project (1/2)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4A7E90-60CD-42D3-A7E4-9279CCB1B2DF}"/>
              </a:ext>
            </a:extLst>
          </p:cNvPr>
          <p:cNvSpPr/>
          <p:nvPr/>
        </p:nvSpPr>
        <p:spPr>
          <a:xfrm>
            <a:off x="1" y="1050153"/>
            <a:ext cx="9652000" cy="338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 welfare refers to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animals or livestock is coping with the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 in which they live</a:t>
            </a:r>
            <a:r>
              <a:rPr lang="en-A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Farmstead and Brand </a:t>
            </a:r>
            <a:r>
              <a:rPr lang="en-A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adopt this movement and raise animal in a moral way.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and more people wants </a:t>
            </a:r>
            <a:r>
              <a:rPr lang="en-AU" sz="2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en-A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animal welfare practice.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 </a:t>
            </a:r>
            <a:r>
              <a:rPr lang="en-A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animal welfare organizations help consumers to identify “animal-friendly” products.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06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Update &amp; Delete Brand/Store (6/6)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3A9395-F30A-D44A-81D8-A907971A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3633"/>
            <a:ext cx="9906000" cy="3066952"/>
          </a:xfrm>
          <a:prstGeom prst="rect">
            <a:avLst/>
          </a:prstGeom>
        </p:spPr>
      </p:pic>
      <p:sp>
        <p:nvSpPr>
          <p:cNvPr id="10" name="Shape 207">
            <a:extLst>
              <a:ext uri="{FF2B5EF4-FFF2-40B4-BE49-F238E27FC236}">
                <a16:creationId xmlns:a16="http://schemas.microsoft.com/office/drawing/2014/main" id="{3F667DC4-732A-9145-AD59-9865398A273D}"/>
              </a:ext>
            </a:extLst>
          </p:cNvPr>
          <p:cNvSpPr/>
          <p:nvPr/>
        </p:nvSpPr>
        <p:spPr>
          <a:xfrm>
            <a:off x="0" y="2363578"/>
            <a:ext cx="1254150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Shape 207">
            <a:extLst>
              <a:ext uri="{FF2B5EF4-FFF2-40B4-BE49-F238E27FC236}">
                <a16:creationId xmlns:a16="http://schemas.microsoft.com/office/drawing/2014/main" id="{E96F0CC4-BB09-3644-8FAC-FD47EA41108E}"/>
              </a:ext>
            </a:extLst>
          </p:cNvPr>
          <p:cNvSpPr/>
          <p:nvPr/>
        </p:nvSpPr>
        <p:spPr>
          <a:xfrm>
            <a:off x="3811980" y="2201776"/>
            <a:ext cx="641267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Shape 207">
            <a:extLst>
              <a:ext uri="{FF2B5EF4-FFF2-40B4-BE49-F238E27FC236}">
                <a16:creationId xmlns:a16="http://schemas.microsoft.com/office/drawing/2014/main" id="{F12ED51F-2C71-6041-8A16-DF97039A3DAC}"/>
              </a:ext>
            </a:extLst>
          </p:cNvPr>
          <p:cNvSpPr/>
          <p:nvPr/>
        </p:nvSpPr>
        <p:spPr>
          <a:xfrm>
            <a:off x="8550234" y="3108754"/>
            <a:ext cx="850388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5E8C1-62AB-0A47-93D5-BA8640402133}"/>
              </a:ext>
            </a:extLst>
          </p:cNvPr>
          <p:cNvSpPr/>
          <p:nvPr/>
        </p:nvSpPr>
        <p:spPr>
          <a:xfrm>
            <a:off x="587583" y="4941175"/>
            <a:ext cx="8730832" cy="1633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more addresses 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 this store.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Add brand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” button is clicked to 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add more brands 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into this store.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CF57A1-2BD5-5545-99F3-15D1CCA00B31}"/>
              </a:ext>
            </a:extLst>
          </p:cNvPr>
          <p:cNvSpPr/>
          <p:nvPr/>
        </p:nvSpPr>
        <p:spPr>
          <a:xfrm>
            <a:off x="4453247" y="2201776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D5CDDB-ADFD-6342-B21E-497306DD7768}"/>
              </a:ext>
            </a:extLst>
          </p:cNvPr>
          <p:cNvSpPr/>
          <p:nvPr/>
        </p:nvSpPr>
        <p:spPr>
          <a:xfrm>
            <a:off x="8337110" y="3108754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98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Main Feature – Publish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2E8989-7E82-5247-9F50-4EE8B0F10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517"/>
            <a:ext cx="4953000" cy="278403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1218F3-C1AB-0B49-8A9E-F8C1F831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8642"/>
            <a:ext cx="5426618" cy="26992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0CB7BE-E645-5C45-A9A5-DF189CFDB2BD}"/>
              </a:ext>
            </a:extLst>
          </p:cNvPr>
          <p:cNvSpPr/>
          <p:nvPr/>
        </p:nvSpPr>
        <p:spPr>
          <a:xfrm>
            <a:off x="5045041" y="1410064"/>
            <a:ext cx="4753586" cy="5275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t"/>
          <a:lstStyle/>
          <a:p>
            <a:pPr algn="ctr"/>
            <a:r>
              <a:rPr lang="en-AU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select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publish the new version of database.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r>
              <a:rPr lang="en-US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button is clicked to make the version plus one.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”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” shows the current version of 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brand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store database</a:t>
            </a:r>
            <a:r>
              <a:rPr lang="en-US" sz="20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3763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DEC15D00-348B-A546-A898-47285EF087F0}"/>
              </a:ext>
            </a:extLst>
          </p:cNvPr>
          <p:cNvSpPr/>
          <p:nvPr/>
        </p:nvSpPr>
        <p:spPr>
          <a:xfrm>
            <a:off x="107373" y="2547889"/>
            <a:ext cx="1115785" cy="881111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207">
            <a:extLst>
              <a:ext uri="{FF2B5EF4-FFF2-40B4-BE49-F238E27FC236}">
                <a16:creationId xmlns:a16="http://schemas.microsoft.com/office/drawing/2014/main" id="{37116043-2A92-CE46-996C-30204CDFBF0A}"/>
              </a:ext>
            </a:extLst>
          </p:cNvPr>
          <p:cNvSpPr/>
          <p:nvPr/>
        </p:nvSpPr>
        <p:spPr>
          <a:xfrm>
            <a:off x="287325" y="5690388"/>
            <a:ext cx="1244592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Shape 207">
            <a:extLst>
              <a:ext uri="{FF2B5EF4-FFF2-40B4-BE49-F238E27FC236}">
                <a16:creationId xmlns:a16="http://schemas.microsoft.com/office/drawing/2014/main" id="{8132C90F-6953-1842-A117-9AAEF0057188}"/>
              </a:ext>
            </a:extLst>
          </p:cNvPr>
          <p:cNvSpPr/>
          <p:nvPr/>
        </p:nvSpPr>
        <p:spPr>
          <a:xfrm>
            <a:off x="277767" y="6022362"/>
            <a:ext cx="1254150" cy="32360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D87A09-8A9E-6742-BD4F-013989900316}"/>
              </a:ext>
            </a:extLst>
          </p:cNvPr>
          <p:cNvSpPr/>
          <p:nvPr/>
        </p:nvSpPr>
        <p:spPr>
          <a:xfrm>
            <a:off x="1208637" y="2565032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E04773-3687-F24A-A70E-5E9E94EE28BB}"/>
              </a:ext>
            </a:extLst>
          </p:cNvPr>
          <p:cNvSpPr/>
          <p:nvPr/>
        </p:nvSpPr>
        <p:spPr>
          <a:xfrm>
            <a:off x="1531917" y="5695950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7D3C3-29E9-A64E-B7BC-6DC959B3E572}"/>
              </a:ext>
            </a:extLst>
          </p:cNvPr>
          <p:cNvSpPr/>
          <p:nvPr/>
        </p:nvSpPr>
        <p:spPr>
          <a:xfrm>
            <a:off x="1531916" y="6047978"/>
            <a:ext cx="213123" cy="22850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AU" sz="14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1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WEB-PAGE SERVER</a:t>
            </a:r>
          </a:p>
          <a:p>
            <a:r>
              <a:rPr lang="en-US" sz="2600" dirty="0"/>
              <a:t>Some Other Features</a:t>
            </a:r>
          </a:p>
        </p:txBody>
      </p:sp>
      <p:grpSp>
        <p:nvGrpSpPr>
          <p:cNvPr id="4" name="Group 155">
            <a:extLst>
              <a:ext uri="{FF2B5EF4-FFF2-40B4-BE49-F238E27FC236}">
                <a16:creationId xmlns:a16="http://schemas.microsoft.com/office/drawing/2014/main" id="{2AE59301-4642-2A49-A337-9D1AB20EFA68}"/>
              </a:ext>
            </a:extLst>
          </p:cNvPr>
          <p:cNvGrpSpPr/>
          <p:nvPr/>
        </p:nvGrpSpPr>
        <p:grpSpPr>
          <a:xfrm>
            <a:off x="944562" y="2139060"/>
            <a:ext cx="4317462" cy="1289940"/>
            <a:chOff x="0" y="0"/>
            <a:chExt cx="2085422" cy="1289940"/>
          </a:xfrm>
        </p:grpSpPr>
        <p:sp>
          <p:nvSpPr>
            <p:cNvPr id="5" name="Shape 150">
              <a:extLst>
                <a:ext uri="{FF2B5EF4-FFF2-40B4-BE49-F238E27FC236}">
                  <a16:creationId xmlns:a16="http://schemas.microsoft.com/office/drawing/2014/main" id="{F3A5DCD8-C5FA-3742-BD5F-790FE8690554}"/>
                </a:ext>
              </a:extLst>
            </p:cNvPr>
            <p:cNvSpPr/>
            <p:nvPr/>
          </p:nvSpPr>
          <p:spPr>
            <a:xfrm>
              <a:off x="0" y="0"/>
              <a:ext cx="208542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Reset the Admin account</a:t>
              </a:r>
              <a:endParaRPr dirty="0"/>
            </a:p>
          </p:txBody>
        </p:sp>
        <p:sp>
          <p:nvSpPr>
            <p:cNvPr id="6" name="Shape 151">
              <a:extLst>
                <a:ext uri="{FF2B5EF4-FFF2-40B4-BE49-F238E27FC236}">
                  <a16:creationId xmlns:a16="http://schemas.microsoft.com/office/drawing/2014/main" id="{2EFD3F0A-C238-194A-88DD-6E5E0FDE5807}"/>
                </a:ext>
              </a:extLst>
            </p:cNvPr>
            <p:cNvSpPr/>
            <p:nvPr/>
          </p:nvSpPr>
          <p:spPr>
            <a:xfrm>
              <a:off x="0" y="828277"/>
              <a:ext cx="147237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Forgot password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92792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212219"/>
              </p:ext>
            </p:extLst>
          </p:nvPr>
        </p:nvGraphicFramePr>
        <p:xfrm>
          <a:off x="4734195" y="1528579"/>
          <a:ext cx="4082146" cy="3745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376776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LIMITATION &amp; DISCUSSION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96325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Appendix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497796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219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LIMITATION &amp; DISCUSSION</a:t>
            </a:r>
          </a:p>
          <a:p>
            <a:r>
              <a:rPr lang="en-US" sz="2600" dirty="0"/>
              <a:t>4 Main Limitations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C15E699-E51F-4297-9EBF-259EBA9D18CE}"/>
              </a:ext>
            </a:extLst>
          </p:cNvPr>
          <p:cNvSpPr/>
          <p:nvPr/>
        </p:nvSpPr>
        <p:spPr>
          <a:xfrm>
            <a:off x="339212" y="1283066"/>
            <a:ext cx="9760974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Due to the time constraint of this project, there are still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required to be improved.</a:t>
            </a:r>
          </a:p>
        </p:txBody>
      </p:sp>
      <p:grpSp>
        <p:nvGrpSpPr>
          <p:cNvPr id="6" name="Group 155">
            <a:extLst>
              <a:ext uri="{FF2B5EF4-FFF2-40B4-BE49-F238E27FC236}">
                <a16:creationId xmlns:a16="http://schemas.microsoft.com/office/drawing/2014/main" id="{9ABA0B35-3047-456A-BBED-9A0A82383F38}"/>
              </a:ext>
            </a:extLst>
          </p:cNvPr>
          <p:cNvGrpSpPr/>
          <p:nvPr/>
        </p:nvGrpSpPr>
        <p:grpSpPr>
          <a:xfrm>
            <a:off x="1302264" y="2428214"/>
            <a:ext cx="5924183" cy="2933982"/>
            <a:chOff x="0" y="0"/>
            <a:chExt cx="2861502" cy="2933981"/>
          </a:xfrm>
        </p:grpSpPr>
        <p:sp>
          <p:nvSpPr>
            <p:cNvPr id="7" name="Shape 150">
              <a:extLst>
                <a:ext uri="{FF2B5EF4-FFF2-40B4-BE49-F238E27FC236}">
                  <a16:creationId xmlns:a16="http://schemas.microsoft.com/office/drawing/2014/main" id="{1C475B68-64C3-4AD9-9008-18E67A31042E}"/>
                </a:ext>
              </a:extLst>
            </p:cNvPr>
            <p:cNvSpPr/>
            <p:nvPr/>
          </p:nvSpPr>
          <p:spPr>
            <a:xfrm>
              <a:off x="0" y="0"/>
              <a:ext cx="286150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Only for Android Operating System</a:t>
              </a:r>
              <a:endParaRPr dirty="0"/>
            </a:p>
          </p:txBody>
        </p:sp>
        <p:sp>
          <p:nvSpPr>
            <p:cNvPr id="8" name="Shape 151">
              <a:extLst>
                <a:ext uri="{FF2B5EF4-FFF2-40B4-BE49-F238E27FC236}">
                  <a16:creationId xmlns:a16="http://schemas.microsoft.com/office/drawing/2014/main" id="{64102501-3989-4DAE-BE71-0F46E6E15BA0}"/>
                </a:ext>
              </a:extLst>
            </p:cNvPr>
            <p:cNvSpPr/>
            <p:nvPr/>
          </p:nvSpPr>
          <p:spPr>
            <a:xfrm>
              <a:off x="0" y="828277"/>
              <a:ext cx="271218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Update User Profile after Sign Up</a:t>
              </a:r>
              <a:endParaRPr dirty="0"/>
            </a:p>
          </p:txBody>
        </p:sp>
        <p:sp>
          <p:nvSpPr>
            <p:cNvPr id="9" name="Shape 152">
              <a:extLst>
                <a:ext uri="{FF2B5EF4-FFF2-40B4-BE49-F238E27FC236}">
                  <a16:creationId xmlns:a16="http://schemas.microsoft.com/office/drawing/2014/main" id="{C6900A69-68CF-41AB-9C88-934175F7F875}"/>
                </a:ext>
              </a:extLst>
            </p:cNvPr>
            <p:cNvSpPr/>
            <p:nvPr/>
          </p:nvSpPr>
          <p:spPr>
            <a:xfrm>
              <a:off x="0" y="1697585"/>
              <a:ext cx="4462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endParaRPr dirty="0"/>
            </a:p>
          </p:txBody>
        </p:sp>
        <p:sp>
          <p:nvSpPr>
            <p:cNvPr id="10" name="Shape 153">
              <a:extLst>
                <a:ext uri="{FF2B5EF4-FFF2-40B4-BE49-F238E27FC236}">
                  <a16:creationId xmlns:a16="http://schemas.microsoft.com/office/drawing/2014/main" id="{A862B014-67A1-4DDF-95AE-34357E969E34}"/>
                </a:ext>
              </a:extLst>
            </p:cNvPr>
            <p:cNvSpPr/>
            <p:nvPr/>
          </p:nvSpPr>
          <p:spPr>
            <a:xfrm>
              <a:off x="0" y="2472318"/>
              <a:ext cx="207721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Unreliable Sourcing Data</a:t>
              </a:r>
              <a:endParaRPr dirty="0"/>
            </a:p>
          </p:txBody>
        </p:sp>
      </p:grpSp>
      <p:sp>
        <p:nvSpPr>
          <p:cNvPr id="12" name="Shape 151">
            <a:extLst>
              <a:ext uri="{FF2B5EF4-FFF2-40B4-BE49-F238E27FC236}">
                <a16:creationId xmlns:a16="http://schemas.microsoft.com/office/drawing/2014/main" id="{E125A44A-D5B7-4D66-8466-C0AE1352028E}"/>
              </a:ext>
            </a:extLst>
          </p:cNvPr>
          <p:cNvSpPr/>
          <p:nvPr/>
        </p:nvSpPr>
        <p:spPr>
          <a:xfrm>
            <a:off x="1302264" y="4078512"/>
            <a:ext cx="50570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 defTabSz="914400">
              <a:defRPr sz="2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Import CSV File for store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051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LIMITATION &amp; DISCUSSION</a:t>
            </a:r>
          </a:p>
          <a:p>
            <a:r>
              <a:rPr lang="en-US" sz="2600" dirty="0"/>
              <a:t>Limitation – Only for Android Operating System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C15E699-E51F-4297-9EBF-259EBA9D18CE}"/>
              </a:ext>
            </a:extLst>
          </p:cNvPr>
          <p:cNvSpPr/>
          <p:nvPr/>
        </p:nvSpPr>
        <p:spPr>
          <a:xfrm>
            <a:off x="944562" y="1242943"/>
            <a:ext cx="7610987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app </a:t>
            </a:r>
            <a:r>
              <a:rPr lang="en-A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AU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OULD NOT </a:t>
            </a:r>
            <a:r>
              <a:rPr lang="en-AU" altLang="zh-CN" dirty="0">
                <a:latin typeface="Arial" panose="020B0604020202020204" pitchFamily="34" charset="0"/>
                <a:cs typeface="Arial" panose="020B0604020202020204" pitchFamily="34" charset="0"/>
              </a:rPr>
              <a:t>reach to IOS users and collect data from them.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– Need to implement the app in iOS system.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EFFB6C-5AD3-4639-8F6B-D46702AB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2651387"/>
            <a:ext cx="5473700" cy="364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4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LIMITATION &amp; DISCUSSION</a:t>
            </a:r>
          </a:p>
          <a:p>
            <a:r>
              <a:rPr lang="en-US" sz="2600" dirty="0"/>
              <a:t>Limitation – </a:t>
            </a:r>
            <a:r>
              <a:rPr lang="en-US" altLang="zh-CN" sz="2600" dirty="0"/>
              <a:t>Update User Profile after Sign Up</a:t>
            </a:r>
          </a:p>
          <a:p>
            <a:endParaRPr lang="en-US" sz="2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C15E699-E51F-4297-9EBF-259EBA9D18CE}"/>
              </a:ext>
            </a:extLst>
          </p:cNvPr>
          <p:cNvSpPr/>
          <p:nvPr/>
        </p:nvSpPr>
        <p:spPr>
          <a:xfrm>
            <a:off x="859913" y="1306297"/>
            <a:ext cx="7610987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app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allow users to modify their profile after registration.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Enhancing user experiences.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7C25EB-1309-4D2C-926D-3D7E0F1CC9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0" y="3151403"/>
            <a:ext cx="2400300" cy="2400300"/>
          </a:xfrm>
          <a:prstGeom prst="rect">
            <a:avLst/>
          </a:prstGeom>
        </p:spPr>
      </p:pic>
      <p:sp>
        <p:nvSpPr>
          <p:cNvPr id="12" name="Shape 208">
            <a:extLst>
              <a:ext uri="{FF2B5EF4-FFF2-40B4-BE49-F238E27FC236}">
                <a16:creationId xmlns:a16="http://schemas.microsoft.com/office/drawing/2014/main" id="{A3D8D8E5-47FE-4E5D-AF2B-B645174BEA6D}"/>
              </a:ext>
            </a:extLst>
          </p:cNvPr>
          <p:cNvSpPr/>
          <p:nvPr/>
        </p:nvSpPr>
        <p:spPr>
          <a:xfrm>
            <a:off x="1131955" y="3151403"/>
            <a:ext cx="2182742" cy="78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6" y="0"/>
                </a:moveTo>
                <a:cubicBezTo>
                  <a:pt x="467" y="0"/>
                  <a:pt x="0" y="1043"/>
                  <a:pt x="0" y="2336"/>
                </a:cubicBezTo>
                <a:lnTo>
                  <a:pt x="0" y="19249"/>
                </a:lnTo>
                <a:cubicBezTo>
                  <a:pt x="0" y="20542"/>
                  <a:pt x="467" y="21600"/>
                  <a:pt x="1046" y="21600"/>
                </a:cubicBezTo>
                <a:lnTo>
                  <a:pt x="17970" y="21600"/>
                </a:lnTo>
                <a:cubicBezTo>
                  <a:pt x="18549" y="21600"/>
                  <a:pt x="19016" y="20542"/>
                  <a:pt x="19016" y="19249"/>
                </a:cubicBezTo>
                <a:lnTo>
                  <a:pt x="19016" y="16415"/>
                </a:lnTo>
                <a:lnTo>
                  <a:pt x="21600" y="11727"/>
                </a:lnTo>
                <a:lnTo>
                  <a:pt x="19016" y="7039"/>
                </a:lnTo>
                <a:lnTo>
                  <a:pt x="19016" y="2336"/>
                </a:lnTo>
                <a:cubicBezTo>
                  <a:pt x="19016" y="1043"/>
                  <a:pt x="18549" y="0"/>
                  <a:pt x="17970" y="0"/>
                </a:cubicBezTo>
                <a:lnTo>
                  <a:pt x="1046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rPr lang="en-US" dirty="0"/>
              <a:t> </a:t>
            </a:r>
            <a:r>
              <a:rPr lang="en-US" sz="1600" dirty="0"/>
              <a:t>Modify the </a:t>
            </a:r>
            <a:r>
              <a:rPr lang="en-US" sz="1600" b="1" dirty="0">
                <a:solidFill>
                  <a:srgbClr val="C00000"/>
                </a:solidFill>
              </a:rPr>
              <a:t>Age</a:t>
            </a:r>
            <a:endParaRPr sz="1600" b="1" dirty="0">
              <a:solidFill>
                <a:srgbClr val="C00000"/>
              </a:solidFill>
            </a:endParaRPr>
          </a:p>
        </p:txBody>
      </p:sp>
      <p:sp>
        <p:nvSpPr>
          <p:cNvPr id="13" name="Shape 208">
            <a:extLst>
              <a:ext uri="{FF2B5EF4-FFF2-40B4-BE49-F238E27FC236}">
                <a16:creationId xmlns:a16="http://schemas.microsoft.com/office/drawing/2014/main" id="{EB3D0019-9F6D-4C3E-9F75-B31A82B8AE52}"/>
              </a:ext>
            </a:extLst>
          </p:cNvPr>
          <p:cNvSpPr/>
          <p:nvPr/>
        </p:nvSpPr>
        <p:spPr>
          <a:xfrm>
            <a:off x="1131954" y="4467257"/>
            <a:ext cx="2182743" cy="78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6" y="0"/>
                </a:moveTo>
                <a:cubicBezTo>
                  <a:pt x="467" y="0"/>
                  <a:pt x="0" y="1043"/>
                  <a:pt x="0" y="2336"/>
                </a:cubicBezTo>
                <a:lnTo>
                  <a:pt x="0" y="19249"/>
                </a:lnTo>
                <a:cubicBezTo>
                  <a:pt x="0" y="20542"/>
                  <a:pt x="467" y="21600"/>
                  <a:pt x="1046" y="21600"/>
                </a:cubicBezTo>
                <a:lnTo>
                  <a:pt x="17970" y="21600"/>
                </a:lnTo>
                <a:cubicBezTo>
                  <a:pt x="18549" y="21600"/>
                  <a:pt x="19016" y="20542"/>
                  <a:pt x="19016" y="19249"/>
                </a:cubicBezTo>
                <a:lnTo>
                  <a:pt x="19016" y="16415"/>
                </a:lnTo>
                <a:lnTo>
                  <a:pt x="21600" y="11727"/>
                </a:lnTo>
                <a:lnTo>
                  <a:pt x="19016" y="7039"/>
                </a:lnTo>
                <a:lnTo>
                  <a:pt x="19016" y="2336"/>
                </a:lnTo>
                <a:cubicBezTo>
                  <a:pt x="19016" y="1043"/>
                  <a:pt x="18549" y="0"/>
                  <a:pt x="17970" y="0"/>
                </a:cubicBezTo>
                <a:lnTo>
                  <a:pt x="1046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rPr lang="en-US" sz="1600" dirty="0"/>
              <a:t>Modify the </a:t>
            </a:r>
            <a:r>
              <a:rPr lang="en-US" sz="1600" b="1" dirty="0">
                <a:solidFill>
                  <a:srgbClr val="C00000"/>
                </a:solidFill>
              </a:rPr>
              <a:t>Birthday</a:t>
            </a:r>
            <a:endParaRPr sz="1600" b="1" dirty="0">
              <a:solidFill>
                <a:srgbClr val="C00000"/>
              </a:solidFill>
            </a:endParaRPr>
          </a:p>
        </p:txBody>
      </p:sp>
      <p:sp>
        <p:nvSpPr>
          <p:cNvPr id="14" name="Shape 210">
            <a:extLst>
              <a:ext uri="{FF2B5EF4-FFF2-40B4-BE49-F238E27FC236}">
                <a16:creationId xmlns:a16="http://schemas.microsoft.com/office/drawing/2014/main" id="{F2C71D84-EC56-466C-8219-B0B273CB08B4}"/>
              </a:ext>
            </a:extLst>
          </p:cNvPr>
          <p:cNvSpPr/>
          <p:nvPr/>
        </p:nvSpPr>
        <p:spPr>
          <a:xfrm>
            <a:off x="6113393" y="3841750"/>
            <a:ext cx="2313057" cy="83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65" y="0"/>
                </a:moveTo>
                <a:cubicBezTo>
                  <a:pt x="5771" y="0"/>
                  <a:pt x="5373" y="1043"/>
                  <a:pt x="5373" y="2336"/>
                </a:cubicBezTo>
                <a:lnTo>
                  <a:pt x="5373" y="7537"/>
                </a:lnTo>
                <a:lnTo>
                  <a:pt x="0" y="12224"/>
                </a:lnTo>
                <a:lnTo>
                  <a:pt x="5373" y="16897"/>
                </a:lnTo>
                <a:lnTo>
                  <a:pt x="5373" y="19249"/>
                </a:lnTo>
                <a:cubicBezTo>
                  <a:pt x="5373" y="20542"/>
                  <a:pt x="5771" y="21600"/>
                  <a:pt x="6265" y="21600"/>
                </a:cubicBezTo>
                <a:lnTo>
                  <a:pt x="20707" y="21600"/>
                </a:lnTo>
                <a:cubicBezTo>
                  <a:pt x="21201" y="21600"/>
                  <a:pt x="21600" y="20542"/>
                  <a:pt x="21600" y="19249"/>
                </a:cubicBezTo>
                <a:lnTo>
                  <a:pt x="21600" y="2336"/>
                </a:lnTo>
                <a:cubicBezTo>
                  <a:pt x="21600" y="1043"/>
                  <a:pt x="21201" y="0"/>
                  <a:pt x="20707" y="0"/>
                </a:cubicBezTo>
                <a:lnTo>
                  <a:pt x="6265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pPr algn="r"/>
            <a:r>
              <a:rPr lang="en-US" sz="1600" dirty="0"/>
              <a:t>Make Account </a:t>
            </a:r>
            <a:r>
              <a:rPr lang="en-US" sz="1600" b="1" dirty="0">
                <a:solidFill>
                  <a:srgbClr val="C00000"/>
                </a:solidFill>
              </a:rPr>
              <a:t>Email Confirmation</a:t>
            </a:r>
            <a:endParaRPr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75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LIMITATION &amp; DISCUSSION</a:t>
            </a:r>
          </a:p>
          <a:p>
            <a:r>
              <a:rPr lang="en-US" sz="2600" dirty="0"/>
              <a:t>Limitation – </a:t>
            </a:r>
            <a:r>
              <a:rPr lang="en-AU" altLang="zh-CN" sz="2600" dirty="0"/>
              <a:t>Import CSV file for store data</a:t>
            </a:r>
            <a:endParaRPr lang="en-US" altLang="zh-CN" sz="2600" dirty="0"/>
          </a:p>
          <a:p>
            <a:endParaRPr lang="en-US" sz="2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C15E699-E51F-4297-9EBF-259EBA9D18CE}"/>
              </a:ext>
            </a:extLst>
          </p:cNvPr>
          <p:cNvSpPr/>
          <p:nvPr/>
        </p:nvSpPr>
        <p:spPr>
          <a:xfrm>
            <a:off x="1023178" y="1925335"/>
            <a:ext cx="8341237" cy="2426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Server-side, the Admin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import multiple store data at a time to the database. Although developing this feature was considered, the complexity of this function discourages the team from completing it.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Implementing the “Import CSV file” feature for stores in the Server. </a:t>
            </a:r>
          </a:p>
        </p:txBody>
      </p:sp>
    </p:spTree>
    <p:extLst>
      <p:ext uri="{BB962C8B-B14F-4D97-AF65-F5344CB8AC3E}">
        <p14:creationId xmlns:p14="http://schemas.microsoft.com/office/powerpoint/2010/main" val="3705225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LIMITATION &amp; DISCUSSION</a:t>
            </a:r>
          </a:p>
          <a:p>
            <a:r>
              <a:rPr lang="en-US" sz="2600" dirty="0"/>
              <a:t>Limitation – </a:t>
            </a:r>
            <a:r>
              <a:rPr lang="en-AU" altLang="zh-CN" sz="2400" dirty="0"/>
              <a:t>Unreliable Sourcing Data</a:t>
            </a:r>
          </a:p>
          <a:p>
            <a:endParaRPr lang="en-US" altLang="zh-CN" sz="2800" dirty="0"/>
          </a:p>
          <a:p>
            <a:endParaRPr lang="en-US" sz="2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C15E699-E51F-4297-9EBF-259EBA9D18CE}"/>
              </a:ext>
            </a:extLst>
          </p:cNvPr>
          <p:cNvSpPr/>
          <p:nvPr/>
        </p:nvSpPr>
        <p:spPr>
          <a:xfrm>
            <a:off x="812800" y="1333866"/>
            <a:ext cx="8026400" cy="144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altLang="zh-CN" dirty="0">
                <a:latin typeface="Arial" panose="020B0604020202020204" pitchFamily="34" charset="0"/>
                <a:cs typeface="Arial" panose="020B0604020202020204" pitchFamily="34" charset="0"/>
              </a:rPr>
              <a:t>The reported store data from app users </a:t>
            </a:r>
            <a:r>
              <a:rPr lang="en-A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en-AU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en-AU" altLang="zh-CN" dirty="0">
                <a:latin typeface="Arial" panose="020B0604020202020204" pitchFamily="34" charset="0"/>
                <a:cs typeface="Arial" panose="020B0604020202020204" pitchFamily="34" charset="0"/>
              </a:rPr>
              <a:t>be reliable and now only the Admin can justify whether the data is reliable or not.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– Adding the counts for reported store data from app users.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4410B2B-9A2A-4A31-8D99-F24F3CF354AC}"/>
              </a:ext>
            </a:extLst>
          </p:cNvPr>
          <p:cNvSpPr/>
          <p:nvPr/>
        </p:nvSpPr>
        <p:spPr>
          <a:xfrm>
            <a:off x="812800" y="3429000"/>
            <a:ext cx="8483600" cy="170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an app user reports a brand called “Adelaide eggs” which could </a:t>
            </a: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be purchased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in Coles Burwood and </a:t>
            </a: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the Admin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agrees with </a:t>
            </a: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this data.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The system will record this report with a “count” of one. Then </a:t>
            </a:r>
            <a:r>
              <a:rPr lang="en-AU" altLang="zh-CN" dirty="0">
                <a:latin typeface="Arial" panose="020B0604020202020204" pitchFamily="34" charset="0"/>
                <a:cs typeface="Arial" panose="020B0604020202020204" pitchFamily="34" charset="0"/>
              </a:rPr>
              <a:t>the mobile app’s interface should be modified to display the total “count” of each piece of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11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84994"/>
              </p:ext>
            </p:extLst>
          </p:nvPr>
        </p:nvGraphicFramePr>
        <p:xfrm>
          <a:off x="4734195" y="1528579"/>
          <a:ext cx="4082146" cy="3745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376776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LIMITATION &amp; DISCUSSION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6325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Appendix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497796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0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PROJECT BACKGROUND</a:t>
            </a:r>
          </a:p>
          <a:p>
            <a:r>
              <a:rPr lang="en-AU" sz="2600" dirty="0"/>
              <a:t>Introduction to the project (2/2)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61C509-576B-4EDD-B5D2-65432247F2E0}"/>
              </a:ext>
            </a:extLst>
          </p:cNvPr>
          <p:cNvSpPr/>
          <p:nvPr/>
        </p:nvSpPr>
        <p:spPr>
          <a:xfrm>
            <a:off x="322725" y="1331761"/>
            <a:ext cx="9260551" cy="1721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 exists between consumers’ attitude and behavior due to: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indent="-274638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‒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Cheaper, tastier products;</a:t>
            </a:r>
          </a:p>
          <a:p>
            <a:pPr marL="628650" indent="-274638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‒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consuming, complex information searching process.</a:t>
            </a:r>
          </a:p>
          <a:p>
            <a:pPr marL="628650" indent="-274638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‒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connection between organizations and individual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3BF372-9AC9-41DF-885C-1821D048D07E}"/>
              </a:ext>
            </a:extLst>
          </p:cNvPr>
          <p:cNvSpPr/>
          <p:nvPr/>
        </p:nvSpPr>
        <p:spPr>
          <a:xfrm>
            <a:off x="962620" y="4598201"/>
            <a:ext cx="7980761" cy="1542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A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Client’s objective: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Collecting data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consumers’ behaviour to analyse and identify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that impact purchasing decision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 animal-welfare.</a:t>
            </a:r>
            <a:endParaRPr lang="en-A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7A0991-CEE8-48E2-AF28-4EB19EF9250F}"/>
              </a:ext>
            </a:extLst>
          </p:cNvPr>
          <p:cNvGrpSpPr/>
          <p:nvPr/>
        </p:nvGrpSpPr>
        <p:grpSpPr>
          <a:xfrm rot="10800000">
            <a:off x="1316678" y="3601908"/>
            <a:ext cx="7272645" cy="762204"/>
            <a:chOff x="1023261" y="3689386"/>
            <a:chExt cx="7272645" cy="7622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A42DE7-F959-400C-9716-1EF2E421E324}"/>
                </a:ext>
              </a:extLst>
            </p:cNvPr>
            <p:cNvGrpSpPr/>
            <p:nvPr/>
          </p:nvGrpSpPr>
          <p:grpSpPr>
            <a:xfrm rot="10800000">
              <a:off x="1023261" y="3689386"/>
              <a:ext cx="736704" cy="762204"/>
              <a:chOff x="7159296" y="3252605"/>
              <a:chExt cx="736704" cy="762204"/>
            </a:xfrm>
          </p:grpSpPr>
          <p:sp>
            <p:nvSpPr>
              <p:cNvPr id="8" name="Arrow: Chevron 7">
                <a:extLst>
                  <a:ext uri="{FF2B5EF4-FFF2-40B4-BE49-F238E27FC236}">
                    <a16:creationId xmlns:a16="http://schemas.microsoft.com/office/drawing/2014/main" id="{449A47F2-63A1-45E4-9E30-215415D4171B}"/>
                  </a:ext>
                </a:extLst>
              </p:cNvPr>
              <p:cNvSpPr/>
              <p:nvPr/>
            </p:nvSpPr>
            <p:spPr>
              <a:xfrm rot="5400000">
                <a:off x="7437648" y="2974253"/>
                <a:ext cx="180000" cy="736703"/>
              </a:xfrm>
              <a:prstGeom prst="chevr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Arrow: Chevron 8">
                <a:extLst>
                  <a:ext uri="{FF2B5EF4-FFF2-40B4-BE49-F238E27FC236}">
                    <a16:creationId xmlns:a16="http://schemas.microsoft.com/office/drawing/2014/main" id="{FD15EB50-EF29-448D-8D74-CCE98F348086}"/>
                  </a:ext>
                </a:extLst>
              </p:cNvPr>
              <p:cNvSpPr/>
              <p:nvPr/>
            </p:nvSpPr>
            <p:spPr>
              <a:xfrm rot="5400000">
                <a:off x="7437649" y="3168321"/>
                <a:ext cx="180000" cy="736703"/>
              </a:xfrm>
              <a:prstGeom prst="chevron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Arrow: Chevron 11">
                <a:extLst>
                  <a:ext uri="{FF2B5EF4-FFF2-40B4-BE49-F238E27FC236}">
                    <a16:creationId xmlns:a16="http://schemas.microsoft.com/office/drawing/2014/main" id="{504CDC3D-2C61-41C4-97A1-E1B828E22272}"/>
                  </a:ext>
                </a:extLst>
              </p:cNvPr>
              <p:cNvSpPr/>
              <p:nvPr/>
            </p:nvSpPr>
            <p:spPr>
              <a:xfrm rot="5400000">
                <a:off x="7437648" y="3362389"/>
                <a:ext cx="180000" cy="736703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row: Chevron 12">
                <a:extLst>
                  <a:ext uri="{FF2B5EF4-FFF2-40B4-BE49-F238E27FC236}">
                    <a16:creationId xmlns:a16="http://schemas.microsoft.com/office/drawing/2014/main" id="{CE1F2789-4009-4313-B0D9-0AC84E52A870}"/>
                  </a:ext>
                </a:extLst>
              </p:cNvPr>
              <p:cNvSpPr/>
              <p:nvPr/>
            </p:nvSpPr>
            <p:spPr>
              <a:xfrm rot="5400000">
                <a:off x="7437649" y="3556457"/>
                <a:ext cx="180000" cy="736703"/>
              </a:xfrm>
              <a:prstGeom prst="chevron">
                <a:avLst/>
              </a:prstGeom>
              <a:solidFill>
                <a:srgbClr val="FFE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D71BD0-546A-4787-B113-F094B17CB5B1}"/>
                </a:ext>
              </a:extLst>
            </p:cNvPr>
            <p:cNvGrpSpPr/>
            <p:nvPr/>
          </p:nvGrpSpPr>
          <p:grpSpPr>
            <a:xfrm rot="10800000">
              <a:off x="2657246" y="3689386"/>
              <a:ext cx="736704" cy="762204"/>
              <a:chOff x="7159296" y="3252605"/>
              <a:chExt cx="736704" cy="762204"/>
            </a:xfrm>
          </p:grpSpPr>
          <p:sp>
            <p:nvSpPr>
              <p:cNvPr id="15" name="Arrow: Chevron 14">
                <a:extLst>
                  <a:ext uri="{FF2B5EF4-FFF2-40B4-BE49-F238E27FC236}">
                    <a16:creationId xmlns:a16="http://schemas.microsoft.com/office/drawing/2014/main" id="{6E73DEF5-9882-45F9-BF90-455FB4395562}"/>
                  </a:ext>
                </a:extLst>
              </p:cNvPr>
              <p:cNvSpPr/>
              <p:nvPr/>
            </p:nvSpPr>
            <p:spPr>
              <a:xfrm rot="5400000">
                <a:off x="7437648" y="2974253"/>
                <a:ext cx="180000" cy="736703"/>
              </a:xfrm>
              <a:prstGeom prst="chevr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hevron 15">
                <a:extLst>
                  <a:ext uri="{FF2B5EF4-FFF2-40B4-BE49-F238E27FC236}">
                    <a16:creationId xmlns:a16="http://schemas.microsoft.com/office/drawing/2014/main" id="{2D8E6DC2-311D-4F4A-AC41-FBD76B03D64E}"/>
                  </a:ext>
                </a:extLst>
              </p:cNvPr>
              <p:cNvSpPr/>
              <p:nvPr/>
            </p:nvSpPr>
            <p:spPr>
              <a:xfrm rot="5400000">
                <a:off x="7437649" y="3168321"/>
                <a:ext cx="180000" cy="736703"/>
              </a:xfrm>
              <a:prstGeom prst="chevron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525232EB-177B-4B44-9459-C0F7A4B2BAD7}"/>
                  </a:ext>
                </a:extLst>
              </p:cNvPr>
              <p:cNvSpPr/>
              <p:nvPr/>
            </p:nvSpPr>
            <p:spPr>
              <a:xfrm rot="5400000">
                <a:off x="7437648" y="3362389"/>
                <a:ext cx="180000" cy="736703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ACB4EE43-FD50-4D76-B701-B5AEF937D94C}"/>
                  </a:ext>
                </a:extLst>
              </p:cNvPr>
              <p:cNvSpPr/>
              <p:nvPr/>
            </p:nvSpPr>
            <p:spPr>
              <a:xfrm rot="5400000">
                <a:off x="7437649" y="3556457"/>
                <a:ext cx="180000" cy="736703"/>
              </a:xfrm>
              <a:prstGeom prst="chevron">
                <a:avLst/>
              </a:prstGeom>
              <a:solidFill>
                <a:srgbClr val="FFE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1DFE78-DC69-4278-922D-D9457767A31E}"/>
                </a:ext>
              </a:extLst>
            </p:cNvPr>
            <p:cNvGrpSpPr/>
            <p:nvPr/>
          </p:nvGrpSpPr>
          <p:grpSpPr>
            <a:xfrm rot="10800000">
              <a:off x="4291231" y="3689386"/>
              <a:ext cx="736704" cy="762204"/>
              <a:chOff x="7159296" y="3252605"/>
              <a:chExt cx="736704" cy="762204"/>
            </a:xfrm>
          </p:grpSpPr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7F3FA267-151B-4D60-A9C7-732E77D93CFD}"/>
                  </a:ext>
                </a:extLst>
              </p:cNvPr>
              <p:cNvSpPr/>
              <p:nvPr/>
            </p:nvSpPr>
            <p:spPr>
              <a:xfrm rot="5400000">
                <a:off x="7437648" y="2974253"/>
                <a:ext cx="180000" cy="736703"/>
              </a:xfrm>
              <a:prstGeom prst="chevr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5F112796-9D1B-4484-87FF-97D78B47D9DE}"/>
                  </a:ext>
                </a:extLst>
              </p:cNvPr>
              <p:cNvSpPr/>
              <p:nvPr/>
            </p:nvSpPr>
            <p:spPr>
              <a:xfrm rot="5400000">
                <a:off x="7437649" y="3168321"/>
                <a:ext cx="180000" cy="736703"/>
              </a:xfrm>
              <a:prstGeom prst="chevron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16E9EA8D-F677-46BA-9408-2BB0DF04B2CB}"/>
                  </a:ext>
                </a:extLst>
              </p:cNvPr>
              <p:cNvSpPr/>
              <p:nvPr/>
            </p:nvSpPr>
            <p:spPr>
              <a:xfrm rot="5400000">
                <a:off x="7437648" y="3362389"/>
                <a:ext cx="180000" cy="736703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62866CC6-40E3-4239-AF7F-A08A113F6B38}"/>
                  </a:ext>
                </a:extLst>
              </p:cNvPr>
              <p:cNvSpPr/>
              <p:nvPr/>
            </p:nvSpPr>
            <p:spPr>
              <a:xfrm rot="5400000">
                <a:off x="7437649" y="3556457"/>
                <a:ext cx="180000" cy="736703"/>
              </a:xfrm>
              <a:prstGeom prst="chevron">
                <a:avLst/>
              </a:prstGeom>
              <a:solidFill>
                <a:srgbClr val="FFE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C5570C1-6654-4926-82E8-52A7F195B065}"/>
                </a:ext>
              </a:extLst>
            </p:cNvPr>
            <p:cNvGrpSpPr/>
            <p:nvPr/>
          </p:nvGrpSpPr>
          <p:grpSpPr>
            <a:xfrm rot="10800000">
              <a:off x="5925216" y="3689386"/>
              <a:ext cx="736704" cy="762204"/>
              <a:chOff x="7159296" y="3252605"/>
              <a:chExt cx="736704" cy="762204"/>
            </a:xfrm>
          </p:grpSpPr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D26F0C57-ED9D-4C27-93F3-EBBF770AF90E}"/>
                  </a:ext>
                </a:extLst>
              </p:cNvPr>
              <p:cNvSpPr/>
              <p:nvPr/>
            </p:nvSpPr>
            <p:spPr>
              <a:xfrm rot="5400000">
                <a:off x="7437648" y="2974253"/>
                <a:ext cx="180000" cy="736703"/>
              </a:xfrm>
              <a:prstGeom prst="chevr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858DABD3-BD0E-4D0B-99C3-D1FD1A28365A}"/>
                  </a:ext>
                </a:extLst>
              </p:cNvPr>
              <p:cNvSpPr/>
              <p:nvPr/>
            </p:nvSpPr>
            <p:spPr>
              <a:xfrm rot="5400000">
                <a:off x="7437649" y="3168321"/>
                <a:ext cx="180000" cy="736703"/>
              </a:xfrm>
              <a:prstGeom prst="chevron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Arrow: Chevron 27">
                <a:extLst>
                  <a:ext uri="{FF2B5EF4-FFF2-40B4-BE49-F238E27FC236}">
                    <a16:creationId xmlns:a16="http://schemas.microsoft.com/office/drawing/2014/main" id="{81557B33-83FD-43A8-A78B-508A7659EFAA}"/>
                  </a:ext>
                </a:extLst>
              </p:cNvPr>
              <p:cNvSpPr/>
              <p:nvPr/>
            </p:nvSpPr>
            <p:spPr>
              <a:xfrm rot="5400000">
                <a:off x="7437648" y="3362389"/>
                <a:ext cx="180000" cy="736703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Arrow: Chevron 28">
                <a:extLst>
                  <a:ext uri="{FF2B5EF4-FFF2-40B4-BE49-F238E27FC236}">
                    <a16:creationId xmlns:a16="http://schemas.microsoft.com/office/drawing/2014/main" id="{CD8DC2E4-DD71-4912-9706-5FC55935647E}"/>
                  </a:ext>
                </a:extLst>
              </p:cNvPr>
              <p:cNvSpPr/>
              <p:nvPr/>
            </p:nvSpPr>
            <p:spPr>
              <a:xfrm rot="5400000">
                <a:off x="7437649" y="3556457"/>
                <a:ext cx="180000" cy="736703"/>
              </a:xfrm>
              <a:prstGeom prst="chevron">
                <a:avLst/>
              </a:prstGeom>
              <a:solidFill>
                <a:srgbClr val="FFE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EEA44F-2A01-44E2-BA5B-ADAD5F2F3D8E}"/>
                </a:ext>
              </a:extLst>
            </p:cNvPr>
            <p:cNvGrpSpPr/>
            <p:nvPr/>
          </p:nvGrpSpPr>
          <p:grpSpPr>
            <a:xfrm rot="10800000">
              <a:off x="7559202" y="3689386"/>
              <a:ext cx="736704" cy="762204"/>
              <a:chOff x="7159296" y="3252605"/>
              <a:chExt cx="736704" cy="762204"/>
            </a:xfrm>
          </p:grpSpPr>
          <p:sp>
            <p:nvSpPr>
              <p:cNvPr id="31" name="Arrow: Chevron 30">
                <a:extLst>
                  <a:ext uri="{FF2B5EF4-FFF2-40B4-BE49-F238E27FC236}">
                    <a16:creationId xmlns:a16="http://schemas.microsoft.com/office/drawing/2014/main" id="{2F103FC9-FF14-4119-AA86-DBC1B89CE2C5}"/>
                  </a:ext>
                </a:extLst>
              </p:cNvPr>
              <p:cNvSpPr/>
              <p:nvPr/>
            </p:nvSpPr>
            <p:spPr>
              <a:xfrm rot="5400000">
                <a:off x="7437648" y="2974253"/>
                <a:ext cx="180000" cy="736703"/>
              </a:xfrm>
              <a:prstGeom prst="chevr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Arrow: Chevron 31">
                <a:extLst>
                  <a:ext uri="{FF2B5EF4-FFF2-40B4-BE49-F238E27FC236}">
                    <a16:creationId xmlns:a16="http://schemas.microsoft.com/office/drawing/2014/main" id="{6AB03F8A-23BA-492F-B537-A3721AF625F5}"/>
                  </a:ext>
                </a:extLst>
              </p:cNvPr>
              <p:cNvSpPr/>
              <p:nvPr/>
            </p:nvSpPr>
            <p:spPr>
              <a:xfrm rot="5400000">
                <a:off x="7437649" y="3168321"/>
                <a:ext cx="180000" cy="736703"/>
              </a:xfrm>
              <a:prstGeom prst="chevron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Arrow: Chevron 32">
                <a:extLst>
                  <a:ext uri="{FF2B5EF4-FFF2-40B4-BE49-F238E27FC236}">
                    <a16:creationId xmlns:a16="http://schemas.microsoft.com/office/drawing/2014/main" id="{9E1D0FDF-07A5-4B85-B8D3-0880E2C3277C}"/>
                  </a:ext>
                </a:extLst>
              </p:cNvPr>
              <p:cNvSpPr/>
              <p:nvPr/>
            </p:nvSpPr>
            <p:spPr>
              <a:xfrm rot="5400000">
                <a:off x="7437648" y="3362389"/>
                <a:ext cx="180000" cy="736703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>
                <a:extLst>
                  <a:ext uri="{FF2B5EF4-FFF2-40B4-BE49-F238E27FC236}">
                    <a16:creationId xmlns:a16="http://schemas.microsoft.com/office/drawing/2014/main" id="{0870DF25-5D57-42D2-8D6B-A6CDCE1E4BF8}"/>
                  </a:ext>
                </a:extLst>
              </p:cNvPr>
              <p:cNvSpPr/>
              <p:nvPr/>
            </p:nvSpPr>
            <p:spPr>
              <a:xfrm rot="5400000">
                <a:off x="7437649" y="3556457"/>
                <a:ext cx="180000" cy="736703"/>
              </a:xfrm>
              <a:prstGeom prst="chevron">
                <a:avLst/>
              </a:prstGeom>
              <a:solidFill>
                <a:srgbClr val="FFE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4930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CONCLUSION / NEXT STEP</a:t>
            </a:r>
          </a:p>
          <a:p>
            <a:endParaRPr lang="en-US" sz="2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CF628-6212-4CC3-B340-6EB265294A24}"/>
              </a:ext>
            </a:extLst>
          </p:cNvPr>
          <p:cNvSpPr/>
          <p:nvPr/>
        </p:nvSpPr>
        <p:spPr>
          <a:xfrm>
            <a:off x="1" y="971821"/>
            <a:ext cx="9905999" cy="3423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of the project: Mobile application and Web-page server.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providing an information channel about animal-welfare the project helps close the consumers’ intention and behaviour gap.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 the client in collecting statistics for further research.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step: </a:t>
            </a:r>
          </a:p>
          <a:p>
            <a:pPr marL="628650" indent="-274638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‒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client will deploy the system with the manual and source code.</a:t>
            </a:r>
          </a:p>
          <a:p>
            <a:pPr marL="628650" indent="-274638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‒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team will assist and resolve issues if any.</a:t>
            </a:r>
          </a:p>
          <a:p>
            <a:pPr marL="628650" indent="-274638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‒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349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37918"/>
              </p:ext>
            </p:extLst>
          </p:nvPr>
        </p:nvGraphicFramePr>
        <p:xfrm>
          <a:off x="4734195" y="1528579"/>
          <a:ext cx="4082146" cy="3745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376776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LIMITATION &amp; DISCUSSION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6325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Appendix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136685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448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Appendix</a:t>
            </a:r>
          </a:p>
          <a:p>
            <a:r>
              <a:rPr lang="en-AU" sz="2600" dirty="0"/>
              <a:t>Kinder Food Finder System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B984B-01B4-499A-9324-B6B39ABBC1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0" y="1869809"/>
            <a:ext cx="9000000" cy="45373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945367-4F2E-486C-81B0-75815E3B730E}"/>
              </a:ext>
            </a:extLst>
          </p:cNvPr>
          <p:cNvSpPr/>
          <p:nvPr/>
        </p:nvSpPr>
        <p:spPr>
          <a:xfrm>
            <a:off x="453000" y="6407117"/>
            <a:ext cx="8455026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Figure 1. Architecture of the 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E4588-9C4A-4664-B6A5-E02BF0D8C352}"/>
              </a:ext>
            </a:extLst>
          </p:cNvPr>
          <p:cNvSpPr/>
          <p:nvPr/>
        </p:nvSpPr>
        <p:spPr>
          <a:xfrm>
            <a:off x="72513" y="985099"/>
            <a:ext cx="9760974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Kinder Food Finder system consists of two important parts: (1) Mobile application and (2) Web-page server</a:t>
            </a:r>
          </a:p>
        </p:txBody>
      </p:sp>
    </p:spTree>
    <p:extLst>
      <p:ext uri="{BB962C8B-B14F-4D97-AF65-F5344CB8AC3E}">
        <p14:creationId xmlns:p14="http://schemas.microsoft.com/office/powerpoint/2010/main" val="767885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10">
            <a:extLst>
              <a:ext uri="{FF2B5EF4-FFF2-40B4-BE49-F238E27FC236}">
                <a16:creationId xmlns:a16="http://schemas.microsoft.com/office/drawing/2014/main" id="{AB9F36F0-FA0C-44C9-A958-D632EF49C9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906000" cy="6858000"/>
          </a:xfrm>
          <a:prstGeom prst="homePlate">
            <a:avLst>
              <a:gd name="adj" fmla="val 0"/>
            </a:avLst>
          </a:prstGeom>
          <a:solidFill>
            <a:srgbClr val="F8B323"/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5720" tIns="36576" rIns="45720" bIns="36576" anchor="ctr" anchorCtr="0"/>
          <a:lstStyle/>
          <a:p>
            <a:pPr lvl="0" algn="ctr" defTabSz="76979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GB" sz="2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AutoShape 10">
            <a:extLst>
              <a:ext uri="{FF2B5EF4-FFF2-40B4-BE49-F238E27FC236}">
                <a16:creationId xmlns:a16="http://schemas.microsoft.com/office/drawing/2014/main" id="{C1737F77-696F-4BAE-BC03-CB9D7130F1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2747410"/>
            <a:ext cx="6092890" cy="1620000"/>
          </a:xfrm>
          <a:prstGeom prst="homePlate">
            <a:avLst>
              <a:gd name="adj" fmla="val 0"/>
            </a:avLst>
          </a:prstGeom>
          <a:solidFill>
            <a:srgbClr val="FFE600"/>
          </a:solidFill>
          <a:ln w="76200" cap="flat" cmpd="sng" algn="ctr">
            <a:noFill/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20" tIns="36576" rIns="45720" bIns="36576" anchor="ctr" anchorCtr="0"/>
          <a:lstStyle/>
          <a:p>
            <a:pPr lvl="0" algn="ctr" defTabSz="76979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6000" b="1" kern="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kumimoji="0" lang="en-GB" sz="6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utoShape 10">
            <a:extLst>
              <a:ext uri="{FF2B5EF4-FFF2-40B4-BE49-F238E27FC236}">
                <a16:creationId xmlns:a16="http://schemas.microsoft.com/office/drawing/2014/main" id="{21B924CB-2589-4EDB-9A1B-2C42E253D07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47647" y="2747410"/>
            <a:ext cx="3658353" cy="1620000"/>
          </a:xfrm>
          <a:prstGeom prst="homePlate">
            <a:avLst>
              <a:gd name="adj" fmla="val 0"/>
            </a:avLst>
          </a:prstGeom>
          <a:solidFill>
            <a:srgbClr val="7C7C7C"/>
          </a:solidFill>
          <a:ln w="76200" cap="flat" cmpd="sng" algn="ctr">
            <a:noFill/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20" tIns="36576" rIns="45720" bIns="36576" anchor="t" anchorCtr="0"/>
          <a:lstStyle/>
          <a:p>
            <a:pPr defTabSz="76979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GB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69752B9-99C0-4061-B6C9-EFFAFC0D7E10}"/>
              </a:ext>
            </a:extLst>
          </p:cNvPr>
          <p:cNvSpPr txBox="1">
            <a:spLocks/>
          </p:cNvSpPr>
          <p:nvPr/>
        </p:nvSpPr>
        <p:spPr>
          <a:xfrm>
            <a:off x="6014509" y="2887935"/>
            <a:ext cx="3968870" cy="162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700"/>
              </a:spcBef>
              <a:buClr>
                <a:schemeClr val="tx2"/>
              </a:buClr>
              <a:buNone/>
            </a:pPr>
            <a:r>
              <a:rPr lang="en-AU" sz="4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3635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PROJECT BACKGROUND</a:t>
            </a:r>
          </a:p>
          <a:p>
            <a:r>
              <a:rPr lang="en-AU" sz="2600" dirty="0"/>
              <a:t>Kinder Food Finder project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5858A7-737E-4771-B389-029803FD782B}"/>
              </a:ext>
            </a:extLst>
          </p:cNvPr>
          <p:cNvGrpSpPr/>
          <p:nvPr/>
        </p:nvGrpSpPr>
        <p:grpSpPr>
          <a:xfrm>
            <a:off x="279753" y="962734"/>
            <a:ext cx="9346495" cy="1005636"/>
            <a:chOff x="270024" y="1007990"/>
            <a:chExt cx="9346495" cy="1437331"/>
          </a:xfrm>
        </p:grpSpPr>
        <p:sp>
          <p:nvSpPr>
            <p:cNvPr id="42" name="AutoShape 10">
              <a:extLst>
                <a:ext uri="{FF2B5EF4-FFF2-40B4-BE49-F238E27FC236}">
                  <a16:creationId xmlns:a16="http://schemas.microsoft.com/office/drawing/2014/main" id="{421D1A05-2E37-4B42-8F1E-789AAD2B92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07791" y="1007990"/>
              <a:ext cx="6608728" cy="1437331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bg1"/>
              </a:solidFill>
              <a:prstDash val="solid"/>
              <a:headEnd/>
              <a:tailEnd/>
            </a:ln>
            <a:effectLst/>
          </p:spPr>
          <p:txBody>
            <a:bodyPr lIns="45720" tIns="36576" rIns="45720" bIns="36576" anchor="ctr" anchorCtr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47675" algn="ctr" defTabSz="76979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0" dirty="0">
                  <a:latin typeface="Arial" panose="020B0604020202020204" pitchFamily="34" charset="0"/>
                  <a:cs typeface="Arial" panose="020B0604020202020204" pitchFamily="34" charset="0"/>
                </a:rPr>
                <a:t>Kinder Food Finder system</a:t>
              </a:r>
              <a:endParaRPr lang="en-GB" sz="2400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AutoShape 10">
              <a:extLst>
                <a:ext uri="{FF2B5EF4-FFF2-40B4-BE49-F238E27FC236}">
                  <a16:creationId xmlns:a16="http://schemas.microsoft.com/office/drawing/2014/main" id="{8EEC33F1-A482-4EB8-8E3C-A1B5EEF599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0024" y="1007990"/>
              <a:ext cx="3418488" cy="1437331"/>
            </a:xfrm>
            <a:prstGeom prst="homePlate">
              <a:avLst>
                <a:gd name="adj" fmla="val 36238"/>
              </a:avLst>
            </a:prstGeom>
            <a:solidFill>
              <a:srgbClr val="F8B323"/>
            </a:solidFill>
            <a:ln w="76200" cap="flat" cmpd="sng" algn="ctr">
              <a:solidFill>
                <a:schemeClr val="bg1"/>
              </a:solidFill>
              <a:prstDash val="solid"/>
              <a:headEnd/>
              <a:tailEnd/>
            </a:ln>
            <a:effectLst/>
          </p:spPr>
          <p:txBody>
            <a:bodyPr lIns="45720" tIns="36576" rIns="45720" bIns="36576" anchor="ctr" anchorCtr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6979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AU" sz="3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SOLUTION</a:t>
              </a:r>
              <a:endParaRPr kumimoji="0" lang="en-GB" sz="3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F302EB-1CC9-433A-A2C8-6DC13EB52DFD}"/>
              </a:ext>
            </a:extLst>
          </p:cNvPr>
          <p:cNvGrpSpPr/>
          <p:nvPr/>
        </p:nvGrpSpPr>
        <p:grpSpPr>
          <a:xfrm>
            <a:off x="5293360" y="2608990"/>
            <a:ext cx="4363368" cy="2296160"/>
            <a:chOff x="2255520" y="2971800"/>
            <a:chExt cx="4810760" cy="2296160"/>
          </a:xfrm>
        </p:grpSpPr>
        <p:sp>
          <p:nvSpPr>
            <p:cNvPr id="44" name="Arrow: Curved Right 43">
              <a:extLst>
                <a:ext uri="{FF2B5EF4-FFF2-40B4-BE49-F238E27FC236}">
                  <a16:creationId xmlns:a16="http://schemas.microsoft.com/office/drawing/2014/main" id="{B87EBE5D-FFB1-4D05-BD2C-298CD6B33CDF}"/>
                </a:ext>
              </a:extLst>
            </p:cNvPr>
            <p:cNvSpPr/>
            <p:nvPr/>
          </p:nvSpPr>
          <p:spPr>
            <a:xfrm>
              <a:off x="2255520" y="2971800"/>
              <a:ext cx="1080000" cy="2296160"/>
            </a:xfrm>
            <a:prstGeom prst="curvedRightArrow">
              <a:avLst/>
            </a:pr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45" name="Arrow: Curved Right 44">
              <a:extLst>
                <a:ext uri="{FF2B5EF4-FFF2-40B4-BE49-F238E27FC236}">
                  <a16:creationId xmlns:a16="http://schemas.microsoft.com/office/drawing/2014/main" id="{6CA34163-9C91-4693-A544-0A7D2573EA60}"/>
                </a:ext>
              </a:extLst>
            </p:cNvPr>
            <p:cNvSpPr/>
            <p:nvPr/>
          </p:nvSpPr>
          <p:spPr>
            <a:xfrm rot="10800000">
              <a:off x="5986280" y="2971800"/>
              <a:ext cx="1080000" cy="2296160"/>
            </a:xfrm>
            <a:prstGeom prst="curvedRightArrow">
              <a:avLst/>
            </a:pr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D76EFF-9E24-4943-B6E8-CE5265682F5B}"/>
                </a:ext>
              </a:extLst>
            </p:cNvPr>
            <p:cNvSpPr/>
            <p:nvPr/>
          </p:nvSpPr>
          <p:spPr>
            <a:xfrm>
              <a:off x="3157220" y="2971800"/>
              <a:ext cx="3007359" cy="9083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AU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 users’ data</a:t>
              </a:r>
              <a:endParaRPr lang="en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374799-FEC7-416A-95B9-240DFCD6EA7B}"/>
                </a:ext>
              </a:extLst>
            </p:cNvPr>
            <p:cNvSpPr/>
            <p:nvPr/>
          </p:nvSpPr>
          <p:spPr>
            <a:xfrm>
              <a:off x="3157220" y="4359648"/>
              <a:ext cx="3007359" cy="9083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AU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Let users access animal-welfare information</a:t>
              </a:r>
              <a:endParaRPr lang="en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89769E2-6EEC-4EB1-8EAF-9BC9FB8F54E8}"/>
              </a:ext>
            </a:extLst>
          </p:cNvPr>
          <p:cNvSpPr/>
          <p:nvPr/>
        </p:nvSpPr>
        <p:spPr>
          <a:xfrm>
            <a:off x="-1" y="1850382"/>
            <a:ext cx="5388078" cy="480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adopts the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sourcing method.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7F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objective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developing an IT system:</a:t>
            </a:r>
          </a:p>
          <a:p>
            <a:pPr marL="628650" indent="-274638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‒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users search for animal-welfare information of products;</a:t>
            </a:r>
          </a:p>
          <a:p>
            <a:pPr marL="628650" indent="-274638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‒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users’ searching history.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way information is presented could impact people’s behavior</a:t>
            </a:r>
          </a:p>
          <a:p>
            <a:pPr marL="26511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(Levine, Chan, Satterfield, 2015)</a:t>
            </a:r>
            <a:endParaRPr lang="en-AU" sz="2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07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PROJECT BACKGROUND</a:t>
            </a:r>
          </a:p>
          <a:p>
            <a:r>
              <a:rPr lang="en-AU" sz="2600" dirty="0"/>
              <a:t>Requirements for the system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557724-366C-4CC7-B46B-7BAC778FE182}"/>
              </a:ext>
            </a:extLst>
          </p:cNvPr>
          <p:cNvCxnSpPr>
            <a:cxnSpLocks/>
          </p:cNvCxnSpPr>
          <p:nvPr/>
        </p:nvCxnSpPr>
        <p:spPr>
          <a:xfrm>
            <a:off x="4953000" y="1061710"/>
            <a:ext cx="0" cy="3933077"/>
          </a:xfrm>
          <a:prstGeom prst="line">
            <a:avLst/>
          </a:prstGeom>
          <a:ln w="28575">
            <a:solidFill>
              <a:srgbClr val="FFA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4B237D-FCC3-40DA-9BD7-B5805698B068}"/>
              </a:ext>
            </a:extLst>
          </p:cNvPr>
          <p:cNvSpPr/>
          <p:nvPr/>
        </p:nvSpPr>
        <p:spPr>
          <a:xfrm>
            <a:off x="80914" y="1061709"/>
            <a:ext cx="4791172" cy="45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spcCol="2160000" rtlCol="0" anchor="t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600" b="1" dirty="0">
                <a:solidFill>
                  <a:schemeClr val="tx1"/>
                </a:solidFill>
              </a:rPr>
              <a:t>MOBILE APPLICATION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Search/ browse function that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animal-welfare rating of different brands;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and Report function enables users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 others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to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where to buy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brand;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data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users (i.e. How many times a brand is searched)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81AF3-A9D8-4652-8073-5B830F8433C5}"/>
              </a:ext>
            </a:extLst>
          </p:cNvPr>
          <p:cNvSpPr/>
          <p:nvPr/>
        </p:nvSpPr>
        <p:spPr>
          <a:xfrm>
            <a:off x="5033914" y="1061709"/>
            <a:ext cx="4791172" cy="45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600" b="1" dirty="0">
                <a:solidFill>
                  <a:schemeClr val="tx1"/>
                </a:solidFill>
              </a:rPr>
              <a:t>SERVER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management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functions: insert, query, delete, update;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 to communicate with the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(Receive and send data);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Summarize and display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data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71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PROJECT BACKGROUND</a:t>
            </a:r>
          </a:p>
          <a:p>
            <a:r>
              <a:rPr lang="en-AU" sz="2600" dirty="0"/>
              <a:t>Related works (1/2) – Shop ethical!</a:t>
            </a:r>
          </a:p>
        </p:txBody>
      </p:sp>
      <p:pic>
        <p:nvPicPr>
          <p:cNvPr id="2052" name="Picture 4" descr="Káº¿t quáº£ hÃ¬nh áº£nh cho Shop Ethical!">
            <a:extLst>
              <a:ext uri="{FF2B5EF4-FFF2-40B4-BE49-F238E27FC236}">
                <a16:creationId xmlns:a16="http://schemas.microsoft.com/office/drawing/2014/main" id="{584B449D-E5A5-435E-94A6-807AB3AD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12722"/>
            <a:ext cx="30362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5AF1CA-EEF7-4AEB-993A-EA5E2F2926EC}"/>
              </a:ext>
            </a:extLst>
          </p:cNvPr>
          <p:cNvSpPr/>
          <p:nvPr/>
        </p:nvSpPr>
        <p:spPr>
          <a:xfrm>
            <a:off x="478763" y="6336751"/>
            <a:ext cx="2993127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Figure 1. Shop ethical!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DD748-0F5B-492D-9D28-A73761E690FD}"/>
              </a:ext>
            </a:extLst>
          </p:cNvPr>
          <p:cNvSpPr/>
          <p:nvPr/>
        </p:nvSpPr>
        <p:spPr>
          <a:xfrm>
            <a:off x="3785419" y="1061709"/>
            <a:ext cx="6039667" cy="45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600" b="1" dirty="0">
                <a:solidFill>
                  <a:schemeClr val="tx1"/>
                </a:solidFill>
              </a:rPr>
              <a:t>Shop ethical!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application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users with ethical information of the several companies (Not ethics of the product)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users making purchasing decision.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 multiple product categories: Food &amp; Drink, Baby, Clothing, Pet, Retail, Toys, etc.</a:t>
            </a:r>
          </a:p>
        </p:txBody>
      </p:sp>
    </p:spTree>
    <p:extLst>
      <p:ext uri="{BB962C8B-B14F-4D97-AF65-F5344CB8AC3E}">
        <p14:creationId xmlns:p14="http://schemas.microsoft.com/office/powerpoint/2010/main" val="22519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PROJECT BACKGROUND</a:t>
            </a:r>
          </a:p>
          <a:p>
            <a:r>
              <a:rPr lang="en-AU" sz="2600" dirty="0"/>
              <a:t>Related works (2/2) – Shop ethical!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AF1CA-EEF7-4AEB-993A-EA5E2F2926EC}"/>
              </a:ext>
            </a:extLst>
          </p:cNvPr>
          <p:cNvSpPr/>
          <p:nvPr/>
        </p:nvSpPr>
        <p:spPr>
          <a:xfrm>
            <a:off x="500052" y="6336751"/>
            <a:ext cx="2950552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Figure 2. Good on You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DD748-0F5B-492D-9D28-A73761E690FD}"/>
              </a:ext>
            </a:extLst>
          </p:cNvPr>
          <p:cNvSpPr/>
          <p:nvPr/>
        </p:nvSpPr>
        <p:spPr>
          <a:xfrm>
            <a:off x="3785419" y="1061709"/>
            <a:ext cx="6039667" cy="45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600" b="1" dirty="0">
                <a:solidFill>
                  <a:schemeClr val="tx1"/>
                </a:solidFill>
              </a:rPr>
              <a:t>Good on you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application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can access ethical rating of fashion brands.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is determined by how the brand involves in: pollution, waste, human and animal welfare.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E116FE-93C1-4492-8EE6-91C469B7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5" t="9990" r="37866" b="9252"/>
          <a:stretch/>
        </p:blipFill>
        <p:spPr>
          <a:xfrm>
            <a:off x="465089" y="1012722"/>
            <a:ext cx="30204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34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2584</Words>
  <Application>Microsoft Macintosh PowerPoint</Application>
  <PresentationFormat>A4 Paper (210x297 mm)</PresentationFormat>
  <Paragraphs>459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EYInterstate</vt:lpstr>
      <vt:lpstr>微软雅黑</vt:lpstr>
      <vt:lpstr>Arial</vt:lpstr>
      <vt:lpstr>Calibri</vt:lpstr>
      <vt:lpstr>Gill Sans MT</vt:lpstr>
      <vt:lpstr>Times New Roman</vt:lpstr>
      <vt:lpstr>Office Theme</vt:lpstr>
      <vt:lpstr>PowerPoint Presentation</vt:lpstr>
      <vt:lpstr>PowerPoint Presentation</vt:lpstr>
      <vt:lpstr>PowerPoint Presentation</vt:lpstr>
      <vt:lpstr>1</vt:lpstr>
      <vt:lpstr>1</vt:lpstr>
      <vt:lpstr>1</vt:lpstr>
      <vt:lpstr>1</vt:lpstr>
      <vt:lpstr>1</vt:lpstr>
      <vt:lpstr>1</vt:lpstr>
      <vt:lpstr>PowerPoint Presentation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PowerPoint Presentation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3</vt:lpstr>
      <vt:lpstr>PowerPoint Presentation</vt:lpstr>
      <vt:lpstr>4</vt:lpstr>
      <vt:lpstr>4</vt:lpstr>
      <vt:lpstr>4</vt:lpstr>
      <vt:lpstr>4</vt:lpstr>
      <vt:lpstr>4</vt:lpstr>
      <vt:lpstr>PowerPoint Presentation</vt:lpstr>
      <vt:lpstr>5</vt:lpstr>
      <vt:lpstr>PowerPoint Presentation</vt:lpstr>
      <vt:lpstr>6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Thien Ly</dc:creator>
  <cp:lastModifiedBy>Tung-Ching Lee</cp:lastModifiedBy>
  <cp:revision>197</cp:revision>
  <dcterms:created xsi:type="dcterms:W3CDTF">2019-05-12T00:22:05Z</dcterms:created>
  <dcterms:modified xsi:type="dcterms:W3CDTF">2019-06-13T21:12:19Z</dcterms:modified>
</cp:coreProperties>
</file>